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46" r:id="rId5"/>
    <p:sldId id="413" r:id="rId6"/>
    <p:sldId id="473" r:id="rId7"/>
    <p:sldId id="468" r:id="rId8"/>
    <p:sldId id="446" r:id="rId9"/>
    <p:sldId id="470" r:id="rId10"/>
    <p:sldId id="450" r:id="rId11"/>
    <p:sldId id="475" r:id="rId12"/>
    <p:sldId id="477" r:id="rId13"/>
    <p:sldId id="480" r:id="rId14"/>
    <p:sldId id="483" r:id="rId15"/>
    <p:sldId id="484" r:id="rId16"/>
    <p:sldId id="485" r:id="rId17"/>
    <p:sldId id="479" r:id="rId18"/>
    <p:sldId id="476" r:id="rId19"/>
    <p:sldId id="478" r:id="rId20"/>
    <p:sldId id="487" r:id="rId21"/>
    <p:sldId id="488" r:id="rId22"/>
    <p:sldId id="482" r:id="rId23"/>
    <p:sldId id="481" r:id="rId24"/>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921B11F-384C-4448-961F-3310A6128E0E}">
          <p14:sldIdLst>
            <p14:sldId id="346"/>
            <p14:sldId id="413"/>
            <p14:sldId id="473"/>
            <p14:sldId id="468"/>
            <p14:sldId id="446"/>
            <p14:sldId id="470"/>
            <p14:sldId id="450"/>
            <p14:sldId id="475"/>
            <p14:sldId id="477"/>
            <p14:sldId id="480"/>
            <p14:sldId id="483"/>
            <p14:sldId id="484"/>
            <p14:sldId id="485"/>
            <p14:sldId id="479"/>
            <p14:sldId id="476"/>
            <p14:sldId id="478"/>
            <p14:sldId id="487"/>
            <p14:sldId id="488"/>
            <p14:sldId id="482"/>
            <p14:sldId id="481"/>
          </p14:sldIdLst>
        </p14:section>
        <p14:section name="Standaardsectie" id="{B7D6DEA5-C2DA-4ACF-96D8-D2EC16B6A1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1"/>
    <a:srgbClr val="A1521A"/>
    <a:srgbClr val="42909E"/>
    <a:srgbClr val="172061"/>
    <a:srgbClr val="D26D25"/>
    <a:srgbClr val="72A3AE"/>
    <a:srgbClr val="94CBD5"/>
    <a:srgbClr val="9D5217"/>
    <a:srgbClr val="C8D200"/>
    <a:srgbClr val="D8D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9D979-B1FE-4D81-95D4-CF15E4803A68}" v="70" dt="2019-12-03T15:42:09.93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D1F7AA9-1F83-45A3-BEC1-0B19E81F2AE3}" type="datetimeFigureOut">
              <a:rPr lang="nl-NL" smtClean="0"/>
              <a:t>4-12-2019</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EF8B88-49C2-453F-92C1-FE690164DB82}" type="slidenum">
              <a:rPr lang="nl-NL" smtClean="0"/>
              <a:t>‹nr.›</a:t>
            </a:fld>
            <a:endParaRPr lang="nl-NL"/>
          </a:p>
        </p:txBody>
      </p:sp>
    </p:spTree>
    <p:extLst>
      <p:ext uri="{BB962C8B-B14F-4D97-AF65-F5344CB8AC3E}">
        <p14:creationId xmlns:p14="http://schemas.microsoft.com/office/powerpoint/2010/main" val="41545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3</a:t>
            </a:fld>
            <a:endParaRPr lang="nl-NL"/>
          </a:p>
        </p:txBody>
      </p:sp>
    </p:spTree>
    <p:extLst>
      <p:ext uri="{BB962C8B-B14F-4D97-AF65-F5344CB8AC3E}">
        <p14:creationId xmlns:p14="http://schemas.microsoft.com/office/powerpoint/2010/main" val="377933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6</a:t>
            </a:fld>
            <a:endParaRPr lang="nl-NL"/>
          </a:p>
        </p:txBody>
      </p:sp>
    </p:spTree>
    <p:extLst>
      <p:ext uri="{BB962C8B-B14F-4D97-AF65-F5344CB8AC3E}">
        <p14:creationId xmlns:p14="http://schemas.microsoft.com/office/powerpoint/2010/main" val="103192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nl-NL" sz="1200" b="0" i="0" kern="1200" dirty="0">
                <a:solidFill>
                  <a:schemeClr val="tx1"/>
                </a:solidFill>
                <a:effectLst/>
                <a:latin typeface="+mn-lt"/>
                <a:ea typeface="+mn-ea"/>
                <a:cs typeface="+mn-cs"/>
              </a:rPr>
              <a:t>Het grootste deel van Schouwen-Duiveland overstroomt. Alleen het duingebied op de Kop van Schouwen en een paar polders bij Zonnemaire blijven droog. Hetzelfde geldt voor Goeree-Overflakkee. Alleen de duinzijde en een paar polders bij Melissant en Dirksland blijven droog.</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Het door de noord-noordwesterstorm opgezweepte water trekt een spoor van verwoesting. Huizen storten in en worden meegesleurd door de stroming. Het wassende water vernietigt zelfs complete gehuchten. De buurtschappen Schuring bij Numansdorp en Capelle bij Ouwerkerk worden weggevaagd. In Colijnsplaat brengt een losgeslagen binnenschip redding. Net op het moment dat de vloedplanken dreigen te bezwijken, strandt het schip en fungeert als golfbreker.</a:t>
            </a:r>
          </a:p>
          <a:p>
            <a:pPr fontAlgn="t"/>
            <a:r>
              <a:rPr lang="nl-NL" sz="1200" b="0" i="0" kern="1200" dirty="0">
                <a:solidFill>
                  <a:schemeClr val="tx1"/>
                </a:solidFill>
                <a:effectLst/>
                <a:latin typeface="+mn-lt"/>
                <a:ea typeface="+mn-ea"/>
                <a:cs typeface="+mn-cs"/>
              </a:rPr>
              <a:t>Groot gat in de dijk. Met veel kracht stort het water zich de polders in.</a:t>
            </a:r>
          </a:p>
          <a:p>
            <a:pPr fontAlgn="t"/>
            <a:r>
              <a:rPr lang="nl-NL" sz="1200" b="1" i="0" kern="1200" dirty="0">
                <a:solidFill>
                  <a:schemeClr val="tx1"/>
                </a:solidFill>
                <a:effectLst/>
                <a:latin typeface="+mn-lt"/>
                <a:ea typeface="+mn-ea"/>
                <a:cs typeface="+mn-cs"/>
              </a:rPr>
              <a:t>Watervlakte</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Als het zondag 1 februari 1953 ’s morgens licht is, wordt de volle omvang van de ramp zichtbaar. </a:t>
            </a:r>
            <a:r>
              <a:rPr lang="nl-NL" sz="1200" b="0" i="1" kern="1200" dirty="0">
                <a:solidFill>
                  <a:schemeClr val="tx1"/>
                </a:solidFill>
                <a:effectLst/>
                <a:latin typeface="+mn-lt"/>
                <a:ea typeface="+mn-ea"/>
                <a:cs typeface="+mn-cs"/>
              </a:rPr>
              <a:t>,,Ik keek uit over een waanzinnig grote watervlakte”</a:t>
            </a:r>
            <a:r>
              <a:rPr lang="nl-NL" sz="1200" b="0" i="0" kern="1200" dirty="0">
                <a:solidFill>
                  <a:schemeClr val="tx1"/>
                </a:solidFill>
                <a:effectLst/>
                <a:latin typeface="+mn-lt"/>
                <a:ea typeface="+mn-ea"/>
                <a:cs typeface="+mn-cs"/>
              </a:rPr>
              <a:t>, zegt een ooggetuige. Hier en daar zijn nog daken, een boomkruin of een afgebrokkelde dijk te zien. Verder is er alleen maar water.</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Aanvankelijk daalt het water, het wordt immers weer eb. Mensen gebruiken dat moment om naar een hoger gelegen plek te vluchten. Individuele reddingsacties komen op gang. Particulieren gaan met bootjes langs de huizen om mensen op te pikken en op veiliger plaatsen af te zetten.</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Grootscheepse, van buiten het getroffen gebied opgezette reddingsacties zijn nog niet aan de orde. Simpelweg omdat men in de rest van Nederland nog niet precies weet wat er in zuidwest Nederland gebeurd is. Dat Schouwen-Duiveland, Goeree-Overflakkee en Tholen vrijwel helemaal onder water staan is nog onbekend.</a:t>
            </a:r>
          </a:p>
          <a:p>
            <a:pPr fontAlgn="t"/>
            <a:r>
              <a:rPr lang="nl-NL" sz="1200" b="1" i="0" kern="1200" dirty="0">
                <a:solidFill>
                  <a:schemeClr val="tx1"/>
                </a:solidFill>
                <a:effectLst/>
                <a:latin typeface="+mn-lt"/>
                <a:ea typeface="+mn-ea"/>
                <a:cs typeface="+mn-cs"/>
              </a:rPr>
              <a:t>Verhalen over water – Ooggetuigen van de Watersnoodramp</a:t>
            </a:r>
            <a:endParaRPr lang="nl-NL" sz="1200" b="0" i="0" kern="1200" dirty="0">
              <a:solidFill>
                <a:schemeClr val="tx1"/>
              </a:solidFill>
              <a:effectLst/>
              <a:latin typeface="+mn-lt"/>
              <a:ea typeface="+mn-ea"/>
              <a:cs typeface="+mn-cs"/>
            </a:endParaRPr>
          </a:p>
          <a:p>
            <a:pPr fontAlgn="t"/>
            <a:r>
              <a:rPr lang="nl-NL" sz="1200" b="1" i="0" kern="1200" dirty="0">
                <a:solidFill>
                  <a:schemeClr val="tx1"/>
                </a:solidFill>
                <a:effectLst/>
                <a:latin typeface="+mn-lt"/>
                <a:ea typeface="+mn-ea"/>
                <a:cs typeface="+mn-cs"/>
              </a:rPr>
              <a:t>Tweede vloed</a:t>
            </a:r>
            <a:br>
              <a:rPr lang="nl-NL" sz="1200" b="0" i="0" kern="1200" dirty="0">
                <a:solidFill>
                  <a:schemeClr val="tx1"/>
                </a:solidFill>
                <a:effectLst/>
                <a:latin typeface="+mn-lt"/>
                <a:ea typeface="+mn-ea"/>
                <a:cs typeface="+mn-cs"/>
              </a:rPr>
            </a:br>
            <a:r>
              <a:rPr lang="nl-NL" sz="1200" b="0" i="1" kern="1200" dirty="0">
                <a:solidFill>
                  <a:schemeClr val="tx1"/>
                </a:solidFill>
                <a:effectLst/>
                <a:latin typeface="+mn-lt"/>
                <a:ea typeface="+mn-ea"/>
                <a:cs typeface="+mn-cs"/>
              </a:rPr>
              <a:t>,,Het allerergste was de zondagmiddag, toen de tweede vloed kwam’’</a:t>
            </a:r>
            <a:r>
              <a:rPr lang="nl-NL" sz="1200" b="0" i="0" kern="1200" dirty="0">
                <a:solidFill>
                  <a:schemeClr val="tx1"/>
                </a:solidFill>
                <a:effectLst/>
                <a:latin typeface="+mn-lt"/>
                <a:ea typeface="+mn-ea"/>
                <a:cs typeface="+mn-cs"/>
              </a:rPr>
              <a:t>, aldus een ooggetuige. Het water komt bij die tweede vloed nog hoger dan in de rampnacht. Voor velen blijft er maar één ding over: het dak op. Veel huizen die in de nacht nog overeind zijn gebleven, storten tijdens de tweede vloed alsnog in. Het water tilt de daken van de muren.</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Mensen die de rampnacht hebben overleefd, verdrinken als gevolg van de tweede vloed. Tegen vijf uur ‘s middags wordt het al vroeg donker. Duizenden mensen gaan in het rampgebied nat, koud en dorstig een tweede bange nacht in. Op zolders, op daken, opeengepakt op dijken of in hoger gelegen huizen.</a:t>
            </a:r>
          </a:p>
          <a:p>
            <a:pPr fontAlgn="t"/>
            <a:r>
              <a:rPr lang="nl-NL" sz="1200" b="1" i="0" kern="1200" dirty="0">
                <a:solidFill>
                  <a:schemeClr val="tx1"/>
                </a:solidFill>
                <a:effectLst/>
                <a:latin typeface="+mn-lt"/>
                <a:ea typeface="+mn-ea"/>
                <a:cs typeface="+mn-cs"/>
              </a:rPr>
              <a:t>Noodzender</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Ondertussen proberen medewerkers van lokale PTT-telefooncentrales wanhopig hulp te zoeken. Ze blijven het proberen tot op het moment dat het water de telefoonlijnen vernielt en telefonisch contact met de rest van Nederland niet meer mogelijk is. De stem van de </a:t>
            </a:r>
            <a:r>
              <a:rPr lang="nl-NL" sz="1200" b="0" i="0" kern="1200" dirty="0" err="1">
                <a:solidFill>
                  <a:schemeClr val="tx1"/>
                </a:solidFill>
                <a:effectLst/>
                <a:latin typeface="+mn-lt"/>
                <a:ea typeface="+mn-ea"/>
                <a:cs typeface="+mn-cs"/>
              </a:rPr>
              <a:t>PTT’ers</a:t>
            </a:r>
            <a:r>
              <a:rPr lang="nl-NL" sz="1200" b="0" i="0" kern="1200" dirty="0">
                <a:solidFill>
                  <a:schemeClr val="tx1"/>
                </a:solidFill>
                <a:effectLst/>
                <a:latin typeface="+mn-lt"/>
                <a:ea typeface="+mn-ea"/>
                <a:cs typeface="+mn-cs"/>
              </a:rPr>
              <a:t> wordt niet gehoord.</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Een student die het weekeinde bij zijn ouders op Schouwen-Duiveland doorbrengt en de eigenaar van een radiohandel in Zierikzee slaan de handen ineen. Samen bouwen ze een eenvoudige zender en zenden daarmee noodsignalen uit. Later blijkt dat die noodsignalen zelfs Italië hebben bereikt. De stem van de zender wordt gehoord.</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Radiozendamateurs uit alle windstreken komen met draagbare apparatuur naar het rampgebied om de geïsoleerde gewesten te helpen ontsluiten en om aangeboden hulp door te geven. De noodsignalen van de </a:t>
            </a:r>
            <a:r>
              <a:rPr lang="nl-NL" sz="1200" b="0" i="0" kern="1200" dirty="0" err="1">
                <a:solidFill>
                  <a:schemeClr val="tx1"/>
                </a:solidFill>
                <a:effectLst/>
                <a:latin typeface="+mn-lt"/>
                <a:ea typeface="+mn-ea"/>
                <a:cs typeface="+mn-cs"/>
              </a:rPr>
              <a:t>Zierikzeese</a:t>
            </a:r>
            <a:r>
              <a:rPr lang="nl-NL" sz="1200" b="0" i="0" kern="1200" dirty="0">
                <a:solidFill>
                  <a:schemeClr val="tx1"/>
                </a:solidFill>
                <a:effectLst/>
                <a:latin typeface="+mn-lt"/>
                <a:ea typeface="+mn-ea"/>
                <a:cs typeface="+mn-cs"/>
              </a:rPr>
              <a:t> radioamateurs worden ook in Zwijndrecht en Willemstad ontvangen. Beide gemeenten sturen op 1 februari rond half vijf ‘s ochtends een telexbericht de wereld in over de noodsituatie in Zuidwest Nederland.</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Nederland wordt zich langzaam bewust van de omvang van de watersnoodramp. In de dagen na de ramp drukken kranten speciale edities en komen de radio en het </a:t>
            </a:r>
            <a:r>
              <a:rPr lang="nl-NL" sz="1200" b="0" i="0" kern="1200" dirty="0" err="1">
                <a:solidFill>
                  <a:schemeClr val="tx1"/>
                </a:solidFill>
                <a:effectLst/>
                <a:latin typeface="+mn-lt"/>
                <a:ea typeface="+mn-ea"/>
                <a:cs typeface="+mn-cs"/>
              </a:rPr>
              <a:t>Polygoon-journaal</a:t>
            </a:r>
            <a:r>
              <a:rPr lang="nl-NL" sz="1200" b="0" i="0" kern="1200" dirty="0">
                <a:solidFill>
                  <a:schemeClr val="tx1"/>
                </a:solidFill>
                <a:effectLst/>
                <a:latin typeface="+mn-lt"/>
                <a:ea typeface="+mn-ea"/>
                <a:cs typeface="+mn-cs"/>
              </a:rPr>
              <a:t> met extra journaals.</a:t>
            </a:r>
          </a:p>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12</a:t>
            </a:fld>
            <a:endParaRPr lang="nl-NL"/>
          </a:p>
        </p:txBody>
      </p:sp>
    </p:spTree>
    <p:extLst>
      <p:ext uri="{BB962C8B-B14F-4D97-AF65-F5344CB8AC3E}">
        <p14:creationId xmlns:p14="http://schemas.microsoft.com/office/powerpoint/2010/main" val="67206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4-12-2019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4-12-2019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4-12-2019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4-12-2019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4-12-2019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4-12-2019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4-12-2019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4-12-2019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4-12-2019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4-12-2019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4-12-2019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ejgCeFvFpxE?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atersnoodmuseum.nl/" TargetMode="External"/><Relationship Id="rId2" Type="http://schemas.openxmlformats.org/officeDocument/2006/relationships/hyperlink" Target="https://watersnoodmuseum.nl/kennisbank/de-watersnoodramp/"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EuHozFrytKE?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atersnoodmuseum.nl/?p=65813" TargetMode="External"/><Relationship Id="rId13" Type="http://schemas.openxmlformats.org/officeDocument/2006/relationships/hyperlink" Target="https://watersnoodmuseum.nl/?p=66517" TargetMode="External"/><Relationship Id="rId3" Type="http://schemas.openxmlformats.org/officeDocument/2006/relationships/hyperlink" Target="https://watersnoodmuseum.nl/?p=66485" TargetMode="External"/><Relationship Id="rId7" Type="http://schemas.openxmlformats.org/officeDocument/2006/relationships/hyperlink" Target="https://watersnoodmuseum.nl/?p=66544" TargetMode="External"/><Relationship Id="rId12" Type="http://schemas.openxmlformats.org/officeDocument/2006/relationships/hyperlink" Target="https://watersnoodmuseum.nl/?p=66523" TargetMode="External"/><Relationship Id="rId2" Type="http://schemas.openxmlformats.org/officeDocument/2006/relationships/hyperlink" Target="https://watersnoodmuseum.nl/?p=66905" TargetMode="External"/><Relationship Id="rId1" Type="http://schemas.openxmlformats.org/officeDocument/2006/relationships/slideLayout" Target="../slideLayouts/slideLayout4.xml"/><Relationship Id="rId6" Type="http://schemas.openxmlformats.org/officeDocument/2006/relationships/hyperlink" Target="https://watersnoodmuseum.nl/?p=66537" TargetMode="External"/><Relationship Id="rId11" Type="http://schemas.openxmlformats.org/officeDocument/2006/relationships/hyperlink" Target="https://watersnoodmuseum.nl/?p=67183" TargetMode="External"/><Relationship Id="rId5" Type="http://schemas.openxmlformats.org/officeDocument/2006/relationships/hyperlink" Target="https://watersnoodmuseum.nl/?p=66491" TargetMode="External"/><Relationship Id="rId15" Type="http://schemas.openxmlformats.org/officeDocument/2006/relationships/hyperlink" Target="https://watersnoodmuseum.nl/?p=67159" TargetMode="External"/><Relationship Id="rId10" Type="http://schemas.openxmlformats.org/officeDocument/2006/relationships/hyperlink" Target="https://watersnoodmuseum.nl/?p=66507" TargetMode="External"/><Relationship Id="rId4" Type="http://schemas.openxmlformats.org/officeDocument/2006/relationships/hyperlink" Target="https://watersnoodmuseum.nl/?p=65805" TargetMode="External"/><Relationship Id="rId9" Type="http://schemas.openxmlformats.org/officeDocument/2006/relationships/hyperlink" Target="https://watersnoodmuseum.nl/?p=66582" TargetMode="External"/><Relationship Id="rId14" Type="http://schemas.openxmlformats.org/officeDocument/2006/relationships/hyperlink" Target="https://watersnoodmuseum.nl/?p=6716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6NmwmDNsRK4?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oBfxNIk9mGc?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volkskrant.nl/kijkverder/v/2019/deze-steden-dreigen-de-strijd-met-de-stijgende-zeespiegel-te-verliezen~p19391/"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l="-5000" r="-5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96460-293A-422E-9BEE-30632C18D262}"/>
              </a:ext>
            </a:extLst>
          </p:cNvPr>
          <p:cNvSpPr>
            <a:spLocks noGrp="1"/>
          </p:cNvSpPr>
          <p:nvPr>
            <p:ph type="title"/>
          </p:nvPr>
        </p:nvSpPr>
        <p:spPr/>
        <p:txBody>
          <a:bodyPr/>
          <a:lstStyle/>
          <a:p>
            <a:pPr algn="ctr"/>
            <a:r>
              <a:rPr lang="nl-NL">
                <a:solidFill>
                  <a:schemeClr val="bg1">
                    <a:lumMod val="65000"/>
                  </a:schemeClr>
                </a:solidFill>
              </a:rPr>
              <a:t>De wereld en ik</a:t>
            </a:r>
          </a:p>
        </p:txBody>
      </p:sp>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vert="horz" lIns="91440" tIns="45720" rIns="91440" bIns="45720" rtlCol="0" anchor="t">
            <a:normAutofit/>
          </a:bodyPr>
          <a:lstStyle/>
          <a:p>
            <a:pPr marL="0" indent="0">
              <a:buNone/>
            </a:pPr>
            <a:r>
              <a:rPr lang="nl-NL" dirty="0">
                <a:latin typeface="Arial"/>
                <a:cs typeface="Arial"/>
              </a:rPr>
              <a:t>Verdediging hoog water tegen zee</a:t>
            </a:r>
            <a:endParaRPr lang="nl-NL" dirty="0"/>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a:solidFill>
                  <a:schemeClr val="bg1">
                    <a:lumMod val="75000"/>
                  </a:schemeClr>
                </a:solidFill>
              </a:rPr>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114308" y="5105400"/>
            <a:ext cx="3972068"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bg1">
                    <a:lumMod val="65000"/>
                  </a:schemeClr>
                </a:solidFill>
              </a:rPr>
              <a:t>4 december 2019</a:t>
            </a:r>
          </a:p>
          <a:p>
            <a:r>
              <a:rPr lang="nl-NL" sz="2400" dirty="0">
                <a:solidFill>
                  <a:schemeClr val="bg1">
                    <a:lumMod val="65000"/>
                  </a:schemeClr>
                </a:solidFill>
              </a:rPr>
              <a:t>Jaar 1 – Periode 2</a:t>
            </a:r>
          </a:p>
          <a:p>
            <a:r>
              <a:rPr lang="nl-NL" sz="2400" dirty="0">
                <a:solidFill>
                  <a:schemeClr val="bg1">
                    <a:lumMod val="65000"/>
                  </a:schemeClr>
                </a:solidFill>
              </a:rPr>
              <a:t>Les 4</a:t>
            </a:r>
          </a:p>
        </p:txBody>
      </p:sp>
    </p:spTree>
    <p:extLst>
      <p:ext uri="{BB962C8B-B14F-4D97-AF65-F5344CB8AC3E}">
        <p14:creationId xmlns:p14="http://schemas.microsoft.com/office/powerpoint/2010/main" val="16369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6D4F9-5384-47B5-87DC-0334DD706F7E}"/>
              </a:ext>
            </a:extLst>
          </p:cNvPr>
          <p:cNvSpPr>
            <a:spLocks noGrp="1"/>
          </p:cNvSpPr>
          <p:nvPr>
            <p:ph type="title"/>
          </p:nvPr>
        </p:nvSpPr>
        <p:spPr/>
        <p:txBody>
          <a:bodyPr/>
          <a:lstStyle/>
          <a:p>
            <a:r>
              <a:rPr lang="nl-NL" dirty="0"/>
              <a:t>Watersnoodramp 1953</a:t>
            </a:r>
          </a:p>
        </p:txBody>
      </p:sp>
      <p:pic>
        <p:nvPicPr>
          <p:cNvPr id="4" name="Onlinemedia 3" title="Watersnoodramp 1953: wat gebeurde er precies?">
            <a:hlinkClick r:id="" action="ppaction://media"/>
            <a:extLst>
              <a:ext uri="{FF2B5EF4-FFF2-40B4-BE49-F238E27FC236}">
                <a16:creationId xmlns:a16="http://schemas.microsoft.com/office/drawing/2014/main" id="{43DCAFBE-AC8E-4C1D-AB56-E50FAB778EAB}"/>
              </a:ext>
            </a:extLst>
          </p:cNvPr>
          <p:cNvPicPr>
            <a:picLocks noGrp="1" noRot="1" noChangeAspect="1"/>
          </p:cNvPicPr>
          <p:nvPr>
            <p:ph idx="1"/>
            <a:videoFile r:link="rId1"/>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163942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BB05C-3BDF-4612-90C3-C9BA7BF5F2EF}"/>
              </a:ext>
            </a:extLst>
          </p:cNvPr>
          <p:cNvSpPr>
            <a:spLocks noGrp="1"/>
          </p:cNvSpPr>
          <p:nvPr>
            <p:ph type="title"/>
          </p:nvPr>
        </p:nvSpPr>
        <p:spPr/>
        <p:txBody>
          <a:bodyPr/>
          <a:lstStyle/>
          <a:p>
            <a:r>
              <a:rPr lang="nl-NL" dirty="0"/>
              <a:t>De Watersnoodramp</a:t>
            </a:r>
            <a:br>
              <a:rPr lang="nl-NL" dirty="0"/>
            </a:br>
            <a:endParaRPr lang="nl-NL" dirty="0"/>
          </a:p>
        </p:txBody>
      </p:sp>
      <p:sp>
        <p:nvSpPr>
          <p:cNvPr id="3" name="Tijdelijke aanduiding voor inhoud 2">
            <a:extLst>
              <a:ext uri="{FF2B5EF4-FFF2-40B4-BE49-F238E27FC236}">
                <a16:creationId xmlns:a16="http://schemas.microsoft.com/office/drawing/2014/main" id="{500D31C4-3397-450F-B60F-569292A12395}"/>
              </a:ext>
            </a:extLst>
          </p:cNvPr>
          <p:cNvSpPr>
            <a:spLocks noGrp="1"/>
          </p:cNvSpPr>
          <p:nvPr>
            <p:ph idx="1"/>
          </p:nvPr>
        </p:nvSpPr>
        <p:spPr>
          <a:xfrm>
            <a:off x="1572126" y="964294"/>
            <a:ext cx="10619874" cy="4929411"/>
          </a:xfrm>
        </p:spPr>
        <p:txBody>
          <a:bodyPr>
            <a:normAutofit lnSpcReduction="10000"/>
          </a:bodyPr>
          <a:lstStyle/>
          <a:p>
            <a:pPr marL="0" indent="0">
              <a:buNone/>
            </a:pPr>
            <a:r>
              <a:rPr lang="nl-NL" dirty="0"/>
              <a:t>Het is de nacht van zaterdag 31 januari op zondag 1 februari 1953. Twee dagen na volle maan. Het KNMI spreekt in haar voorspellingen van een noord-noordwesterstorm met een windkracht 11 tot 12 en ‘gevaarlijk hoog water’. De vloed van 05.00 uur is bovendien een springvloed (giertij). Toch denken veel mensen dat het wel mee zal vallen. Ten onrechte.</a:t>
            </a:r>
          </a:p>
          <a:p>
            <a:pPr marL="0" indent="0">
              <a:buNone/>
            </a:pPr>
            <a:r>
              <a:rPr lang="nl-NL" dirty="0"/>
              <a:t>De eb – om 22.30 uur moet het volgens de watertabellen laag water zijn – blijft uit. Het water zakt niet, maar blijft staan. De harde noord-noordwesterstorm stuwt het water van de Noordzee op in de richting van het Engelse kanaal. Al voordat het vloed is gaat het op veel plaatsen mis. Om 02.00 uur komt het water voor het eerst over de dijken en vloedplanken.</a:t>
            </a:r>
          </a:p>
        </p:txBody>
      </p:sp>
    </p:spTree>
    <p:extLst>
      <p:ext uri="{BB962C8B-B14F-4D97-AF65-F5344CB8AC3E}">
        <p14:creationId xmlns:p14="http://schemas.microsoft.com/office/powerpoint/2010/main" val="1715251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2A2A8-A974-400F-A0FC-5678B364BAC5}"/>
              </a:ext>
            </a:extLst>
          </p:cNvPr>
          <p:cNvSpPr>
            <a:spLocks noGrp="1"/>
          </p:cNvSpPr>
          <p:nvPr>
            <p:ph type="title"/>
          </p:nvPr>
        </p:nvSpPr>
        <p:spPr/>
        <p:txBody>
          <a:bodyPr/>
          <a:lstStyle/>
          <a:p>
            <a:r>
              <a:rPr lang="nl-NL" dirty="0"/>
              <a:t>De dijken breken</a:t>
            </a:r>
            <a:br>
              <a:rPr lang="nl-NL" dirty="0"/>
            </a:br>
            <a:endParaRPr lang="nl-NL" dirty="0"/>
          </a:p>
        </p:txBody>
      </p:sp>
      <p:sp>
        <p:nvSpPr>
          <p:cNvPr id="3" name="Tijdelijke aanduiding voor inhoud 2">
            <a:extLst>
              <a:ext uri="{FF2B5EF4-FFF2-40B4-BE49-F238E27FC236}">
                <a16:creationId xmlns:a16="http://schemas.microsoft.com/office/drawing/2014/main" id="{636A6E08-A85F-4BEB-A79C-D7A8DC3FD19A}"/>
              </a:ext>
            </a:extLst>
          </p:cNvPr>
          <p:cNvSpPr>
            <a:spLocks noGrp="1"/>
          </p:cNvSpPr>
          <p:nvPr>
            <p:ph idx="1"/>
          </p:nvPr>
        </p:nvSpPr>
        <p:spPr>
          <a:xfrm>
            <a:off x="2169035" y="1129376"/>
            <a:ext cx="9801726" cy="4929411"/>
          </a:xfrm>
        </p:spPr>
        <p:txBody>
          <a:bodyPr>
            <a:normAutofit fontScale="92500" lnSpcReduction="20000"/>
          </a:bodyPr>
          <a:lstStyle/>
          <a:p>
            <a:pPr marL="0" indent="0">
              <a:buNone/>
            </a:pPr>
            <a:r>
              <a:rPr lang="nl-NL" dirty="0"/>
              <a:t>Vanaf 03.00 uur beginnen de dijken te breken. Bij Kruiningen, Kortgene en Oude </a:t>
            </a:r>
            <a:r>
              <a:rPr lang="nl-NL" dirty="0" err="1"/>
              <a:t>Tonge</a:t>
            </a:r>
            <a:r>
              <a:rPr lang="nl-NL" dirty="0"/>
              <a:t> bezwijken ze het eerste. Bij Stavenisse slaat het water in één keer een gat van 1800 meter. Maar ook in Noord-Brabant, bij Willemstad, Heijningen en Fijnaart blijken de dijken niet bestand tegen het natuurgeweld. Net zomin als in de Zuid-Hollandse Hoeksche Waard, bij ‘s Gravendeel, Strijen en Numansdorp.</a:t>
            </a:r>
          </a:p>
          <a:p>
            <a:pPr marL="0" indent="0">
              <a:buNone/>
            </a:pPr>
            <a:r>
              <a:rPr lang="nl-NL" dirty="0"/>
              <a:t>De </a:t>
            </a:r>
            <a:r>
              <a:rPr lang="nl-NL" dirty="0" err="1"/>
              <a:t>Schielandse</a:t>
            </a:r>
            <a:r>
              <a:rPr lang="nl-NL" dirty="0"/>
              <a:t> Hoge Zeedijk, de dijk tussen Schiedam en Gouda langs de Hollandsche IJssel, houdt het, maar de Groenendijk breekt door. Het zeewater baant zich een weg richting de lager gelegen gebieden van Zuid-Holland. De burgemeester van Nieuwerkerk aan de IJssel beveelt de schipper van De Twee Gebroeders zijn schip in het gat in de dijk te varen. Het plan slaagt. Het schip zet zich vast in het </a:t>
            </a:r>
            <a:r>
              <a:rPr lang="nl-NL" dirty="0" err="1"/>
              <a:t>dijkgat</a:t>
            </a:r>
            <a:r>
              <a:rPr lang="nl-NL" dirty="0"/>
              <a:t>.</a:t>
            </a:r>
          </a:p>
        </p:txBody>
      </p:sp>
    </p:spTree>
    <p:extLst>
      <p:ext uri="{BB962C8B-B14F-4D97-AF65-F5344CB8AC3E}">
        <p14:creationId xmlns:p14="http://schemas.microsoft.com/office/powerpoint/2010/main" val="138640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E7497-50F5-4524-8408-F2B721AEA91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166294E-1C48-486F-83F8-E23FEA41B078}"/>
              </a:ext>
            </a:extLst>
          </p:cNvPr>
          <p:cNvSpPr>
            <a:spLocks noGrp="1"/>
          </p:cNvSpPr>
          <p:nvPr>
            <p:ph idx="1"/>
          </p:nvPr>
        </p:nvSpPr>
        <p:spPr/>
        <p:txBody>
          <a:bodyPr/>
          <a:lstStyle/>
          <a:p>
            <a:r>
              <a:rPr lang="nl-NL" dirty="0">
                <a:hlinkClick r:id="rId2"/>
              </a:rPr>
              <a:t>https://watersnoodmuseum.nl/kennisbank/de-watersnoodramp/</a:t>
            </a:r>
            <a:endParaRPr lang="nl-NL" dirty="0"/>
          </a:p>
        </p:txBody>
      </p:sp>
      <p:pic>
        <p:nvPicPr>
          <p:cNvPr id="6" name="Afbeelding 5">
            <a:hlinkClick r:id="rId3"/>
            <a:extLst>
              <a:ext uri="{FF2B5EF4-FFF2-40B4-BE49-F238E27FC236}">
                <a16:creationId xmlns:a16="http://schemas.microsoft.com/office/drawing/2014/main" id="{8D1EC04C-71E6-4ADB-ADF3-0AE3DB496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900" y="3026904"/>
            <a:ext cx="6280473" cy="2863997"/>
          </a:xfrm>
          <a:prstGeom prst="rect">
            <a:avLst/>
          </a:prstGeom>
        </p:spPr>
      </p:pic>
    </p:spTree>
    <p:extLst>
      <p:ext uri="{BB962C8B-B14F-4D97-AF65-F5344CB8AC3E}">
        <p14:creationId xmlns:p14="http://schemas.microsoft.com/office/powerpoint/2010/main" val="344008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9B6C9-A5E1-498E-ADD6-C07FFB455B01}"/>
              </a:ext>
            </a:extLst>
          </p:cNvPr>
          <p:cNvSpPr>
            <a:spLocks noGrp="1"/>
          </p:cNvSpPr>
          <p:nvPr>
            <p:ph type="title"/>
          </p:nvPr>
        </p:nvSpPr>
        <p:spPr/>
        <p:txBody>
          <a:bodyPr/>
          <a:lstStyle/>
          <a:p>
            <a:r>
              <a:rPr lang="nl-NL" dirty="0"/>
              <a:t>Waarom waterkeringen?</a:t>
            </a:r>
          </a:p>
        </p:txBody>
      </p:sp>
      <p:pic>
        <p:nvPicPr>
          <p:cNvPr id="4" name="Onlinemedia 3" title="Vizualism Overstromingsgebieden 1953">
            <a:hlinkClick r:id="" action="ppaction://media"/>
            <a:extLst>
              <a:ext uri="{FF2B5EF4-FFF2-40B4-BE49-F238E27FC236}">
                <a16:creationId xmlns:a16="http://schemas.microsoft.com/office/drawing/2014/main" id="{8D56BA7E-BC7B-4688-B260-8952BA28F25B}"/>
              </a:ext>
            </a:extLst>
          </p:cNvPr>
          <p:cNvPicPr>
            <a:picLocks noGrp="1" noRot="1" noChangeAspect="1"/>
          </p:cNvPicPr>
          <p:nvPr>
            <p:ph idx="1"/>
            <a:videoFile r:link="rId1"/>
          </p:nvPr>
        </p:nvPicPr>
        <p:blipFill>
          <a:blip r:embed="rId3"/>
          <a:stretch>
            <a:fillRect/>
          </a:stretch>
        </p:blipFill>
        <p:spPr>
          <a:xfrm>
            <a:off x="2778125" y="1196975"/>
            <a:ext cx="8763000" cy="4929188"/>
          </a:xfrm>
          <a:prstGeom prst="rect">
            <a:avLst/>
          </a:prstGeom>
        </p:spPr>
      </p:pic>
    </p:spTree>
    <p:extLst>
      <p:ext uri="{BB962C8B-B14F-4D97-AF65-F5344CB8AC3E}">
        <p14:creationId xmlns:p14="http://schemas.microsoft.com/office/powerpoint/2010/main" val="6966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DB52E-110F-4171-953D-2B451AE194EB}"/>
              </a:ext>
            </a:extLst>
          </p:cNvPr>
          <p:cNvSpPr>
            <a:spLocks noGrp="1"/>
          </p:cNvSpPr>
          <p:nvPr>
            <p:ph type="title"/>
          </p:nvPr>
        </p:nvSpPr>
        <p:spPr/>
        <p:txBody>
          <a:bodyPr/>
          <a:lstStyle/>
          <a:p>
            <a:r>
              <a:rPr lang="nl-NL" dirty="0"/>
              <a:t>Spelletje ken je Kering</a:t>
            </a:r>
          </a:p>
        </p:txBody>
      </p:sp>
      <p:sp>
        <p:nvSpPr>
          <p:cNvPr id="6" name="Tijdelijke aanduiding voor inhoud 5">
            <a:extLst>
              <a:ext uri="{FF2B5EF4-FFF2-40B4-BE49-F238E27FC236}">
                <a16:creationId xmlns:a16="http://schemas.microsoft.com/office/drawing/2014/main" id="{3DC20108-E1AA-4381-BC57-441BBE75D6DB}"/>
              </a:ext>
            </a:extLst>
          </p:cNvPr>
          <p:cNvSpPr>
            <a:spLocks noGrp="1"/>
          </p:cNvSpPr>
          <p:nvPr>
            <p:ph idx="1"/>
          </p:nvPr>
        </p:nvSpPr>
        <p:spPr/>
        <p:txBody>
          <a:bodyPr/>
          <a:lstStyle/>
          <a:p>
            <a:r>
              <a:rPr lang="nl-NL" dirty="0"/>
              <a:t>Gebruik de kaart van Zeeland als onderlegger</a:t>
            </a:r>
          </a:p>
          <a:p>
            <a:r>
              <a:rPr lang="nl-NL" dirty="0"/>
              <a:t>Gebruik de afbeeldingen om de puzzel te leggen.</a:t>
            </a:r>
          </a:p>
          <a:p>
            <a:endParaRPr lang="nl-NL" dirty="0"/>
          </a:p>
          <a:p>
            <a:r>
              <a:rPr lang="nl-NL" dirty="0"/>
              <a:t>Teken de keringen in op de kaart en zet het juiste plaatje er bij. Vermeld het jaartal van ingebruikname van de kering. Is het een stormvloedkering? Een sluis of een dam? Wat is het verschil?</a:t>
            </a:r>
          </a:p>
          <a:p>
            <a:r>
              <a:rPr lang="nl-NL" dirty="0"/>
              <a:t>Lever het product digitaal in tweetallen in.</a:t>
            </a:r>
          </a:p>
        </p:txBody>
      </p:sp>
    </p:spTree>
    <p:extLst>
      <p:ext uri="{BB962C8B-B14F-4D97-AF65-F5344CB8AC3E}">
        <p14:creationId xmlns:p14="http://schemas.microsoft.com/office/powerpoint/2010/main" val="368804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DB52E-110F-4171-953D-2B451AE194EB}"/>
              </a:ext>
            </a:extLst>
          </p:cNvPr>
          <p:cNvSpPr>
            <a:spLocks noGrp="1"/>
          </p:cNvSpPr>
          <p:nvPr>
            <p:ph type="title"/>
          </p:nvPr>
        </p:nvSpPr>
        <p:spPr/>
        <p:txBody>
          <a:bodyPr/>
          <a:lstStyle/>
          <a:p>
            <a:r>
              <a:rPr lang="nl-NL" dirty="0"/>
              <a:t>Spelletje ken je Kering</a:t>
            </a:r>
          </a:p>
        </p:txBody>
      </p:sp>
      <p:pic>
        <p:nvPicPr>
          <p:cNvPr id="4" name="Tijdelijke aanduiding voor inhoud 3">
            <a:extLst>
              <a:ext uri="{FF2B5EF4-FFF2-40B4-BE49-F238E27FC236}">
                <a16:creationId xmlns:a16="http://schemas.microsoft.com/office/drawing/2014/main" id="{1D067E2C-79FD-4CF3-9B4F-2E28026FAE99}"/>
              </a:ext>
            </a:extLst>
          </p:cNvPr>
          <p:cNvPicPr>
            <a:picLocks noGrp="1" noChangeAspect="1"/>
          </p:cNvPicPr>
          <p:nvPr>
            <p:ph idx="1"/>
          </p:nvPr>
        </p:nvPicPr>
        <p:blipFill>
          <a:blip r:embed="rId2"/>
          <a:stretch>
            <a:fillRect/>
          </a:stretch>
        </p:blipFill>
        <p:spPr>
          <a:xfrm>
            <a:off x="4701381" y="1204119"/>
            <a:ext cx="4914900" cy="4914900"/>
          </a:xfrm>
          <a:prstGeom prst="rect">
            <a:avLst/>
          </a:prstGeom>
        </p:spPr>
      </p:pic>
    </p:spTree>
    <p:extLst>
      <p:ext uri="{BB962C8B-B14F-4D97-AF65-F5344CB8AC3E}">
        <p14:creationId xmlns:p14="http://schemas.microsoft.com/office/powerpoint/2010/main" val="149126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52365-7C28-41B3-A7A0-84915B2F022A}"/>
              </a:ext>
            </a:extLst>
          </p:cNvPr>
          <p:cNvSpPr>
            <a:spLocks noGrp="1"/>
          </p:cNvSpPr>
          <p:nvPr>
            <p:ph type="title"/>
          </p:nvPr>
        </p:nvSpPr>
        <p:spPr/>
        <p:txBody>
          <a:bodyPr/>
          <a:lstStyle/>
          <a:p>
            <a:r>
              <a:rPr lang="nl-NL" dirty="0"/>
              <a:t>Keringen Sluizen en Dammen</a:t>
            </a:r>
          </a:p>
        </p:txBody>
      </p:sp>
      <p:sp>
        <p:nvSpPr>
          <p:cNvPr id="3" name="Tijdelijke aanduiding voor inhoud 2">
            <a:extLst>
              <a:ext uri="{FF2B5EF4-FFF2-40B4-BE49-F238E27FC236}">
                <a16:creationId xmlns:a16="http://schemas.microsoft.com/office/drawing/2014/main" id="{40A317E7-CA4B-4D82-BB7C-9AD6E0C6BE49}"/>
              </a:ext>
            </a:extLst>
          </p:cNvPr>
          <p:cNvSpPr>
            <a:spLocks noGrp="1"/>
          </p:cNvSpPr>
          <p:nvPr>
            <p:ph sz="half" idx="1"/>
          </p:nvPr>
        </p:nvSpPr>
        <p:spPr>
          <a:xfrm>
            <a:off x="609600" y="1600201"/>
            <a:ext cx="3972028" cy="4525963"/>
          </a:xfrm>
        </p:spPr>
        <p:txBody>
          <a:bodyPr/>
          <a:lstStyle/>
          <a:p>
            <a:r>
              <a:rPr lang="nl-NL" b="1" dirty="0">
                <a:solidFill>
                  <a:srgbClr val="003B71"/>
                </a:solidFill>
                <a:latin typeface="Open Sans"/>
              </a:rPr>
              <a:t>Stormvloedkeringen</a:t>
            </a:r>
            <a:endParaRPr lang="nl-NL" dirty="0">
              <a:solidFill>
                <a:srgbClr val="000000"/>
              </a:solidFill>
              <a:latin typeface="Open Sans"/>
            </a:endParaRPr>
          </a:p>
          <a:p>
            <a:r>
              <a:rPr lang="nl-NL" dirty="0">
                <a:solidFill>
                  <a:srgbClr val="00AEEF"/>
                </a:solidFill>
                <a:latin typeface="Open Sans"/>
                <a:hlinkClick r:id="rId2">
                  <a:extLst>
                    <a:ext uri="{A12FA001-AC4F-418D-AE19-62706E023703}">
                      <ahyp:hlinkClr xmlns:ahyp="http://schemas.microsoft.com/office/drawing/2018/hyperlinkcolor" val="tx"/>
                    </a:ext>
                  </a:extLst>
                </a:hlinkClick>
              </a:rPr>
              <a:t>Oosterscheldekering</a:t>
            </a:r>
            <a:endParaRPr lang="nl-NL" dirty="0">
              <a:solidFill>
                <a:srgbClr val="000000"/>
              </a:solidFill>
              <a:latin typeface="Open Sans"/>
            </a:endParaRPr>
          </a:p>
          <a:p>
            <a:r>
              <a:rPr lang="nl-NL" dirty="0" err="1">
                <a:solidFill>
                  <a:srgbClr val="0095D6"/>
                </a:solidFill>
                <a:latin typeface="Open Sans"/>
                <a:hlinkClick r:id="rId3">
                  <a:extLst>
                    <a:ext uri="{A12FA001-AC4F-418D-AE19-62706E023703}">
                      <ahyp:hlinkClr xmlns:ahyp="http://schemas.microsoft.com/office/drawing/2018/hyperlinkcolor" val="tx"/>
                    </a:ext>
                  </a:extLst>
                </a:hlinkClick>
              </a:rPr>
              <a:t>Maeslantkering</a:t>
            </a:r>
            <a:endParaRPr lang="nl-NL" dirty="0">
              <a:solidFill>
                <a:srgbClr val="000000"/>
              </a:solidFill>
              <a:latin typeface="Open Sans"/>
            </a:endParaRPr>
          </a:p>
          <a:p>
            <a:r>
              <a:rPr lang="nl-NL" dirty="0">
                <a:solidFill>
                  <a:srgbClr val="00AEEF"/>
                </a:solidFill>
                <a:latin typeface="Open Sans"/>
                <a:hlinkClick r:id="rId4">
                  <a:extLst>
                    <a:ext uri="{A12FA001-AC4F-418D-AE19-62706E023703}">
                      <ahyp:hlinkClr xmlns:ahyp="http://schemas.microsoft.com/office/drawing/2018/hyperlinkcolor" val="tx"/>
                    </a:ext>
                  </a:extLst>
                </a:hlinkClick>
              </a:rPr>
              <a:t>Hollandsche IJsselkering</a:t>
            </a:r>
            <a:endParaRPr lang="nl-NL" dirty="0">
              <a:solidFill>
                <a:srgbClr val="000000"/>
              </a:solidFill>
              <a:latin typeface="Open Sans"/>
            </a:endParaRPr>
          </a:p>
          <a:p>
            <a:r>
              <a:rPr lang="nl-NL" dirty="0" err="1">
                <a:solidFill>
                  <a:srgbClr val="00AEEF"/>
                </a:solidFill>
                <a:latin typeface="Open Sans"/>
                <a:hlinkClick r:id="rId5">
                  <a:extLst>
                    <a:ext uri="{A12FA001-AC4F-418D-AE19-62706E023703}">
                      <ahyp:hlinkClr xmlns:ahyp="http://schemas.microsoft.com/office/drawing/2018/hyperlinkcolor" val="tx"/>
                    </a:ext>
                  </a:extLst>
                </a:hlinkClick>
              </a:rPr>
              <a:t>Hartelkering</a:t>
            </a:r>
            <a:endParaRPr lang="nl-NL" dirty="0">
              <a:solidFill>
                <a:srgbClr val="000000"/>
              </a:solidFill>
              <a:latin typeface="Open Sans"/>
            </a:endParaRPr>
          </a:p>
          <a:p>
            <a:r>
              <a:rPr lang="nl-NL" dirty="0">
                <a:solidFill>
                  <a:srgbClr val="00AEEF"/>
                </a:solidFill>
                <a:latin typeface="Open Sans"/>
                <a:hlinkClick r:id="rId6">
                  <a:extLst>
                    <a:ext uri="{A12FA001-AC4F-418D-AE19-62706E023703}">
                      <ahyp:hlinkClr xmlns:ahyp="http://schemas.microsoft.com/office/drawing/2018/hyperlinkcolor" val="tx"/>
                    </a:ext>
                  </a:extLst>
                </a:hlinkClick>
              </a:rPr>
              <a:t>Haringvlietsluizen</a:t>
            </a:r>
            <a:endParaRPr lang="nl-NL" dirty="0">
              <a:solidFill>
                <a:srgbClr val="000000"/>
              </a:solidFill>
              <a:latin typeface="Open Sans"/>
            </a:endParaRPr>
          </a:p>
          <a:p>
            <a:endParaRPr lang="nl-NL" dirty="0"/>
          </a:p>
        </p:txBody>
      </p:sp>
      <p:sp>
        <p:nvSpPr>
          <p:cNvPr id="4" name="Tijdelijke aanduiding voor inhoud 3">
            <a:extLst>
              <a:ext uri="{FF2B5EF4-FFF2-40B4-BE49-F238E27FC236}">
                <a16:creationId xmlns:a16="http://schemas.microsoft.com/office/drawing/2014/main" id="{88FFE510-E6D3-49BB-9E72-239B24B13652}"/>
              </a:ext>
            </a:extLst>
          </p:cNvPr>
          <p:cNvSpPr>
            <a:spLocks noGrp="1"/>
          </p:cNvSpPr>
          <p:nvPr>
            <p:ph sz="half" idx="2"/>
          </p:nvPr>
        </p:nvSpPr>
        <p:spPr>
          <a:xfrm>
            <a:off x="4918512" y="1600200"/>
            <a:ext cx="3500387" cy="4525963"/>
          </a:xfrm>
        </p:spPr>
        <p:txBody>
          <a:bodyPr/>
          <a:lstStyle/>
          <a:p>
            <a:r>
              <a:rPr lang="nl-NL" b="1" dirty="0">
                <a:solidFill>
                  <a:srgbClr val="003B71"/>
                </a:solidFill>
                <a:latin typeface="Open Sans"/>
              </a:rPr>
              <a:t>Sluizen</a:t>
            </a:r>
            <a:endParaRPr lang="nl-NL" dirty="0">
              <a:solidFill>
                <a:srgbClr val="000000"/>
              </a:solidFill>
              <a:latin typeface="Open Sans"/>
            </a:endParaRPr>
          </a:p>
          <a:p>
            <a:r>
              <a:rPr lang="nl-NL" dirty="0">
                <a:solidFill>
                  <a:srgbClr val="00AEEF"/>
                </a:solidFill>
                <a:latin typeface="Open Sans"/>
                <a:hlinkClick r:id="rId6">
                  <a:extLst>
                    <a:ext uri="{A12FA001-AC4F-418D-AE19-62706E023703}">
                      <ahyp:hlinkClr xmlns:ahyp="http://schemas.microsoft.com/office/drawing/2018/hyperlinkcolor" val="tx"/>
                    </a:ext>
                  </a:extLst>
                </a:hlinkClick>
              </a:rPr>
              <a:t>Haringvlietsluizen</a:t>
            </a:r>
            <a:endParaRPr lang="nl-NL" dirty="0">
              <a:solidFill>
                <a:srgbClr val="000000"/>
              </a:solidFill>
              <a:latin typeface="Open Sans"/>
            </a:endParaRPr>
          </a:p>
          <a:p>
            <a:r>
              <a:rPr lang="nl-NL" dirty="0" err="1">
                <a:solidFill>
                  <a:srgbClr val="00AEEF"/>
                </a:solidFill>
                <a:latin typeface="Open Sans"/>
                <a:hlinkClick r:id="rId7">
                  <a:extLst>
                    <a:ext uri="{A12FA001-AC4F-418D-AE19-62706E023703}">
                      <ahyp:hlinkClr xmlns:ahyp="http://schemas.microsoft.com/office/drawing/2018/hyperlinkcolor" val="tx"/>
                    </a:ext>
                  </a:extLst>
                </a:hlinkClick>
              </a:rPr>
              <a:t>Volkeraksluizen</a:t>
            </a:r>
            <a:endParaRPr lang="nl-NL" dirty="0">
              <a:solidFill>
                <a:srgbClr val="000000"/>
              </a:solidFill>
              <a:latin typeface="Open Sans"/>
            </a:endParaRPr>
          </a:p>
          <a:p>
            <a:r>
              <a:rPr lang="nl-NL" dirty="0" err="1">
                <a:solidFill>
                  <a:srgbClr val="00AEEF"/>
                </a:solidFill>
                <a:latin typeface="Open Sans"/>
                <a:hlinkClick r:id="rId8">
                  <a:extLst>
                    <a:ext uri="{A12FA001-AC4F-418D-AE19-62706E023703}">
                      <ahyp:hlinkClr xmlns:ahyp="http://schemas.microsoft.com/office/drawing/2018/hyperlinkcolor" val="tx"/>
                    </a:ext>
                  </a:extLst>
                </a:hlinkClick>
              </a:rPr>
              <a:t>Bathse</a:t>
            </a:r>
            <a:r>
              <a:rPr lang="nl-NL" dirty="0">
                <a:solidFill>
                  <a:srgbClr val="00AEEF"/>
                </a:solidFill>
                <a:latin typeface="Open Sans"/>
                <a:hlinkClick r:id="rId8">
                  <a:extLst>
                    <a:ext uri="{A12FA001-AC4F-418D-AE19-62706E023703}">
                      <ahyp:hlinkClr xmlns:ahyp="http://schemas.microsoft.com/office/drawing/2018/hyperlinkcolor" val="tx"/>
                    </a:ext>
                  </a:extLst>
                </a:hlinkClick>
              </a:rPr>
              <a:t> Spuisluis</a:t>
            </a:r>
            <a:endParaRPr lang="nl-NL" dirty="0">
              <a:solidFill>
                <a:srgbClr val="000000"/>
              </a:solidFill>
              <a:latin typeface="Open Sans"/>
            </a:endParaRPr>
          </a:p>
          <a:p>
            <a:endParaRPr lang="nl-NL" dirty="0"/>
          </a:p>
        </p:txBody>
      </p:sp>
      <p:sp>
        <p:nvSpPr>
          <p:cNvPr id="5" name="Tijdelijke aanduiding voor inhoud 3">
            <a:extLst>
              <a:ext uri="{FF2B5EF4-FFF2-40B4-BE49-F238E27FC236}">
                <a16:creationId xmlns:a16="http://schemas.microsoft.com/office/drawing/2014/main" id="{F853A599-41F2-4DC4-BE6F-9BA195EAC5E8}"/>
              </a:ext>
            </a:extLst>
          </p:cNvPr>
          <p:cNvSpPr txBox="1">
            <a:spLocks/>
          </p:cNvSpPr>
          <p:nvPr/>
        </p:nvSpPr>
        <p:spPr>
          <a:xfrm>
            <a:off x="8691613" y="1600199"/>
            <a:ext cx="350038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nl-NL" b="1" dirty="0">
                <a:solidFill>
                  <a:srgbClr val="003B71"/>
                </a:solidFill>
                <a:latin typeface="Open Sans"/>
              </a:rPr>
              <a:t>Dammen</a:t>
            </a:r>
            <a:endParaRPr lang="nl-NL" dirty="0">
              <a:solidFill>
                <a:srgbClr val="003B71"/>
              </a:solidFill>
              <a:latin typeface="Open Sans"/>
            </a:endParaRPr>
          </a:p>
          <a:p>
            <a:r>
              <a:rPr lang="nl-NL" dirty="0">
                <a:solidFill>
                  <a:srgbClr val="00AEEF"/>
                </a:solidFill>
                <a:latin typeface="Open Sans"/>
                <a:hlinkClick r:id="rId9">
                  <a:extLst>
                    <a:ext uri="{A12FA001-AC4F-418D-AE19-62706E023703}">
                      <ahyp:hlinkClr xmlns:ahyp="http://schemas.microsoft.com/office/drawing/2018/hyperlinkcolor" val="tx"/>
                    </a:ext>
                  </a:extLst>
                </a:hlinkClick>
              </a:rPr>
              <a:t>Brouwersdam</a:t>
            </a:r>
            <a:endParaRPr lang="nl-NL" dirty="0">
              <a:solidFill>
                <a:srgbClr val="000000"/>
              </a:solidFill>
              <a:latin typeface="Open Sans"/>
            </a:endParaRPr>
          </a:p>
          <a:p>
            <a:r>
              <a:rPr lang="nl-NL" dirty="0">
                <a:solidFill>
                  <a:srgbClr val="00AEEF"/>
                </a:solidFill>
                <a:latin typeface="Open Sans"/>
                <a:hlinkClick r:id="rId10">
                  <a:extLst>
                    <a:ext uri="{A12FA001-AC4F-418D-AE19-62706E023703}">
                      <ahyp:hlinkClr xmlns:ahyp="http://schemas.microsoft.com/office/drawing/2018/hyperlinkcolor" val="tx"/>
                    </a:ext>
                  </a:extLst>
                </a:hlinkClick>
              </a:rPr>
              <a:t>Grevelingendam</a:t>
            </a:r>
            <a:endParaRPr lang="nl-NL" dirty="0">
              <a:solidFill>
                <a:srgbClr val="000000"/>
              </a:solidFill>
              <a:latin typeface="Open Sans"/>
            </a:endParaRPr>
          </a:p>
          <a:p>
            <a:r>
              <a:rPr lang="nl-NL" dirty="0">
                <a:solidFill>
                  <a:srgbClr val="00AEEF"/>
                </a:solidFill>
                <a:latin typeface="Open Sans"/>
                <a:hlinkClick r:id="rId11">
                  <a:extLst>
                    <a:ext uri="{A12FA001-AC4F-418D-AE19-62706E023703}">
                      <ahyp:hlinkClr xmlns:ahyp="http://schemas.microsoft.com/office/drawing/2018/hyperlinkcolor" val="tx"/>
                    </a:ext>
                  </a:extLst>
                </a:hlinkClick>
              </a:rPr>
              <a:t>Oesterdam</a:t>
            </a:r>
            <a:endParaRPr lang="nl-NL" dirty="0">
              <a:solidFill>
                <a:srgbClr val="000000"/>
              </a:solidFill>
              <a:latin typeface="Open Sans"/>
            </a:endParaRPr>
          </a:p>
          <a:p>
            <a:r>
              <a:rPr lang="nl-NL" dirty="0" err="1">
                <a:solidFill>
                  <a:srgbClr val="00AEEF"/>
                </a:solidFill>
                <a:latin typeface="Open Sans"/>
                <a:hlinkClick r:id="rId12">
                  <a:extLst>
                    <a:ext uri="{A12FA001-AC4F-418D-AE19-62706E023703}">
                      <ahyp:hlinkClr xmlns:ahyp="http://schemas.microsoft.com/office/drawing/2018/hyperlinkcolor" val="tx"/>
                    </a:ext>
                  </a:extLst>
                </a:hlinkClick>
              </a:rPr>
              <a:t>Veerse</a:t>
            </a:r>
            <a:r>
              <a:rPr lang="nl-NL" dirty="0">
                <a:solidFill>
                  <a:srgbClr val="00AEEF"/>
                </a:solidFill>
                <a:latin typeface="Open Sans"/>
                <a:hlinkClick r:id="rId12">
                  <a:extLst>
                    <a:ext uri="{A12FA001-AC4F-418D-AE19-62706E023703}">
                      <ahyp:hlinkClr xmlns:ahyp="http://schemas.microsoft.com/office/drawing/2018/hyperlinkcolor" val="tx"/>
                    </a:ext>
                  </a:extLst>
                </a:hlinkClick>
              </a:rPr>
              <a:t> </a:t>
            </a:r>
            <a:r>
              <a:rPr lang="nl-NL" dirty="0" err="1">
                <a:solidFill>
                  <a:srgbClr val="00AEEF"/>
                </a:solidFill>
                <a:latin typeface="Open Sans"/>
                <a:hlinkClick r:id="rId12">
                  <a:extLst>
                    <a:ext uri="{A12FA001-AC4F-418D-AE19-62706E023703}">
                      <ahyp:hlinkClr xmlns:ahyp="http://schemas.microsoft.com/office/drawing/2018/hyperlinkcolor" val="tx"/>
                    </a:ext>
                  </a:extLst>
                </a:hlinkClick>
              </a:rPr>
              <a:t>Gatdam</a:t>
            </a:r>
            <a:endParaRPr lang="nl-NL" dirty="0">
              <a:solidFill>
                <a:srgbClr val="000000"/>
              </a:solidFill>
              <a:latin typeface="Open Sans"/>
            </a:endParaRPr>
          </a:p>
          <a:p>
            <a:r>
              <a:rPr lang="nl-NL" dirty="0">
                <a:solidFill>
                  <a:srgbClr val="00AEEF"/>
                </a:solidFill>
                <a:latin typeface="Open Sans"/>
                <a:hlinkClick r:id="rId13">
                  <a:extLst>
                    <a:ext uri="{A12FA001-AC4F-418D-AE19-62706E023703}">
                      <ahyp:hlinkClr xmlns:ahyp="http://schemas.microsoft.com/office/drawing/2018/hyperlinkcolor" val="tx"/>
                    </a:ext>
                  </a:extLst>
                </a:hlinkClick>
              </a:rPr>
              <a:t>Zandkreekdam</a:t>
            </a:r>
            <a:endParaRPr lang="nl-NL" dirty="0">
              <a:solidFill>
                <a:srgbClr val="000000"/>
              </a:solidFill>
              <a:latin typeface="Open Sans"/>
            </a:endParaRPr>
          </a:p>
          <a:p>
            <a:r>
              <a:rPr lang="nl-NL" dirty="0">
                <a:solidFill>
                  <a:srgbClr val="00AEEF"/>
                </a:solidFill>
                <a:latin typeface="Open Sans"/>
                <a:hlinkClick r:id="rId14">
                  <a:extLst>
                    <a:ext uri="{A12FA001-AC4F-418D-AE19-62706E023703}">
                      <ahyp:hlinkClr xmlns:ahyp="http://schemas.microsoft.com/office/drawing/2018/hyperlinkcolor" val="tx"/>
                    </a:ext>
                  </a:extLst>
                </a:hlinkClick>
              </a:rPr>
              <a:t>Philipsdam </a:t>
            </a:r>
            <a:endParaRPr lang="nl-NL" dirty="0">
              <a:solidFill>
                <a:srgbClr val="00AEEF"/>
              </a:solidFill>
              <a:latin typeface="Open Sans"/>
            </a:endParaRPr>
          </a:p>
          <a:p>
            <a:pPr lvl="1"/>
            <a:r>
              <a:rPr lang="nl-NL" dirty="0">
                <a:solidFill>
                  <a:srgbClr val="000000"/>
                </a:solidFill>
                <a:latin typeface="Open Sans"/>
              </a:rPr>
              <a:t>(</a:t>
            </a:r>
            <a:r>
              <a:rPr lang="nl-NL" dirty="0">
                <a:solidFill>
                  <a:srgbClr val="00AEEF"/>
                </a:solidFill>
                <a:latin typeface="Open Sans"/>
                <a:hlinkClick r:id="rId15">
                  <a:extLst>
                    <a:ext uri="{A12FA001-AC4F-418D-AE19-62706E023703}">
                      <ahyp:hlinkClr xmlns:ahyp="http://schemas.microsoft.com/office/drawing/2018/hyperlinkcolor" val="tx"/>
                    </a:ext>
                  </a:extLst>
                </a:hlinkClick>
              </a:rPr>
              <a:t>Krammersluizen</a:t>
            </a:r>
            <a:r>
              <a:rPr lang="nl-NL" dirty="0">
                <a:solidFill>
                  <a:srgbClr val="000000"/>
                </a:solidFill>
                <a:latin typeface="Open Sans"/>
              </a:rPr>
              <a:t>)</a:t>
            </a:r>
          </a:p>
          <a:p>
            <a:endParaRPr lang="nl-NL" dirty="0"/>
          </a:p>
        </p:txBody>
      </p:sp>
    </p:spTree>
    <p:extLst>
      <p:ext uri="{BB962C8B-B14F-4D97-AF65-F5344CB8AC3E}">
        <p14:creationId xmlns:p14="http://schemas.microsoft.com/office/powerpoint/2010/main" val="559363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496895B-9354-41D3-8CA7-39AF5C2D51FC}"/>
              </a:ext>
            </a:extLst>
          </p:cNvPr>
          <p:cNvSpPr>
            <a:spLocks noGrp="1"/>
          </p:cNvSpPr>
          <p:nvPr>
            <p:ph type="title"/>
          </p:nvPr>
        </p:nvSpPr>
        <p:spPr/>
        <p:txBody>
          <a:bodyPr/>
          <a:lstStyle/>
          <a:p>
            <a:r>
              <a:rPr lang="nl-NL" dirty="0"/>
              <a:t>Terugkijk op besluitvorming Deltawet</a:t>
            </a:r>
          </a:p>
        </p:txBody>
      </p:sp>
      <p:pic>
        <p:nvPicPr>
          <p:cNvPr id="7" name="Onlinemedia 6" title="Trugkieke  22 april 2011: Deltaplan">
            <a:hlinkClick r:id="" action="ppaction://media"/>
            <a:extLst>
              <a:ext uri="{FF2B5EF4-FFF2-40B4-BE49-F238E27FC236}">
                <a16:creationId xmlns:a16="http://schemas.microsoft.com/office/drawing/2014/main" id="{4CED32A4-DE90-41FF-AD93-0E54B731B37E}"/>
              </a:ext>
            </a:extLst>
          </p:cNvPr>
          <p:cNvPicPr>
            <a:picLocks noGrp="1" noRot="1" noChangeAspect="1"/>
          </p:cNvPicPr>
          <p:nvPr>
            <p:ph idx="1"/>
            <a:videoFile r:link="rId1"/>
          </p:nvPr>
        </p:nvPicPr>
        <p:blipFill>
          <a:blip r:embed="rId3"/>
          <a:stretch>
            <a:fillRect/>
          </a:stretch>
        </p:blipFill>
        <p:spPr>
          <a:xfrm>
            <a:off x="2778125" y="1196975"/>
            <a:ext cx="8763000" cy="4929188"/>
          </a:xfrm>
          <a:prstGeom prst="rect">
            <a:avLst/>
          </a:prstGeom>
        </p:spPr>
      </p:pic>
    </p:spTree>
    <p:extLst>
      <p:ext uri="{BB962C8B-B14F-4D97-AF65-F5344CB8AC3E}">
        <p14:creationId xmlns:p14="http://schemas.microsoft.com/office/powerpoint/2010/main" val="69966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2D5A3-4103-4568-8F8A-8F1F5B0B2991}"/>
              </a:ext>
            </a:extLst>
          </p:cNvPr>
          <p:cNvSpPr>
            <a:spLocks noGrp="1"/>
          </p:cNvSpPr>
          <p:nvPr>
            <p:ph type="title"/>
          </p:nvPr>
        </p:nvSpPr>
        <p:spPr/>
        <p:txBody>
          <a:bodyPr/>
          <a:lstStyle/>
          <a:p>
            <a:r>
              <a:rPr lang="nl-NL" dirty="0"/>
              <a:t>Gevolgen van een mogelijk nieuwe ramp….</a:t>
            </a:r>
          </a:p>
        </p:txBody>
      </p:sp>
      <p:sp>
        <p:nvSpPr>
          <p:cNvPr id="3" name="Tijdelijke aanduiding voor inhoud 2">
            <a:extLst>
              <a:ext uri="{FF2B5EF4-FFF2-40B4-BE49-F238E27FC236}">
                <a16:creationId xmlns:a16="http://schemas.microsoft.com/office/drawing/2014/main" id="{1708FA23-6125-4CD8-BB2E-45E7C82E15E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0475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B1FA8-3195-4075-922B-4EE684D6AE12}"/>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7EBD880D-DD79-48A9-9602-971FB1EFA139}"/>
              </a:ext>
            </a:extLst>
          </p:cNvPr>
          <p:cNvGraphicFramePr>
            <a:graphicFrameLocks noGrp="1"/>
          </p:cNvGraphicFramePr>
          <p:nvPr>
            <p:ph idx="1"/>
            <p:extLst>
              <p:ext uri="{D42A27DB-BD31-4B8C-83A1-F6EECF244321}">
                <p14:modId xmlns:p14="http://schemas.microsoft.com/office/powerpoint/2010/main" val="1468468572"/>
              </p:ext>
            </p:extLst>
          </p:nvPr>
        </p:nvGraphicFramePr>
        <p:xfrm>
          <a:off x="2639616" y="1219199"/>
          <a:ext cx="8860564" cy="5028205"/>
        </p:xfrm>
        <a:graphic>
          <a:graphicData uri="http://schemas.openxmlformats.org/drawingml/2006/table">
            <a:tbl>
              <a:tblPr firstRow="1" firstCol="1" bandRow="1">
                <a:tableStyleId>{5C22544A-7EE6-4342-B048-85BDC9FD1C3A}</a:tableStyleId>
              </a:tblPr>
              <a:tblGrid>
                <a:gridCol w="742635">
                  <a:extLst>
                    <a:ext uri="{9D8B030D-6E8A-4147-A177-3AD203B41FA5}">
                      <a16:colId xmlns:a16="http://schemas.microsoft.com/office/drawing/2014/main" val="3233602854"/>
                    </a:ext>
                  </a:extLst>
                </a:gridCol>
                <a:gridCol w="742635">
                  <a:extLst>
                    <a:ext uri="{9D8B030D-6E8A-4147-A177-3AD203B41FA5}">
                      <a16:colId xmlns:a16="http://schemas.microsoft.com/office/drawing/2014/main" val="3262463779"/>
                    </a:ext>
                  </a:extLst>
                </a:gridCol>
                <a:gridCol w="4205880">
                  <a:extLst>
                    <a:ext uri="{9D8B030D-6E8A-4147-A177-3AD203B41FA5}">
                      <a16:colId xmlns:a16="http://schemas.microsoft.com/office/drawing/2014/main" val="1803759097"/>
                    </a:ext>
                  </a:extLst>
                </a:gridCol>
                <a:gridCol w="3169414">
                  <a:extLst>
                    <a:ext uri="{9D8B030D-6E8A-4147-A177-3AD203B41FA5}">
                      <a16:colId xmlns:a16="http://schemas.microsoft.com/office/drawing/2014/main" val="2013179934"/>
                    </a:ext>
                  </a:extLst>
                </a:gridCol>
              </a:tblGrid>
              <a:tr h="274254">
                <a:tc>
                  <a:txBody>
                    <a:bodyPr/>
                    <a:lstStyle/>
                    <a:p>
                      <a:pPr>
                        <a:spcAft>
                          <a:spcPts val="0"/>
                        </a:spcAft>
                      </a:pPr>
                      <a:r>
                        <a:rPr lang="nl-NL" sz="1400">
                          <a:effectLst/>
                          <a:latin typeface="Arial" panose="020B0604020202020204" pitchFamily="34" charset="0"/>
                          <a:cs typeface="Arial" panose="020B0604020202020204" pitchFamily="34" charset="0"/>
                        </a:rPr>
                        <a:t>Week</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a:effectLst/>
                        </a:rPr>
                        <a:t>Week</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1718" marR="61718" marT="0" marB="0"/>
                </a:tc>
                <a:tc>
                  <a:txBody>
                    <a:bodyPr/>
                    <a:lstStyle/>
                    <a:p>
                      <a:pPr>
                        <a:spcAft>
                          <a:spcPts val="0"/>
                        </a:spcAft>
                      </a:pPr>
                      <a:r>
                        <a:rPr lang="nl-NL" sz="1400">
                          <a:effectLst/>
                          <a:latin typeface="Arial" panose="020B0604020202020204" pitchFamily="34" charset="0"/>
                          <a:cs typeface="Arial" panose="020B0604020202020204" pitchFamily="34" charset="0"/>
                        </a:rPr>
                        <a:t>Inhoud</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400">
                          <a:effectLst/>
                          <a:latin typeface="Arial" panose="020B0604020202020204" pitchFamily="34" charset="0"/>
                          <a:cs typeface="Arial" panose="020B0604020202020204" pitchFamily="34" charset="0"/>
                        </a:rPr>
                        <a:t>Betrokken begrippen</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5244380"/>
                  </a:ext>
                </a:extLst>
              </a:tr>
              <a:tr h="822760">
                <a:tc>
                  <a:txBody>
                    <a:bodyPr/>
                    <a:lstStyle/>
                    <a:p>
                      <a:pPr>
                        <a:spcAft>
                          <a:spcPts val="0"/>
                        </a:spcAft>
                      </a:pPr>
                      <a:r>
                        <a:rPr lang="nl-NL" sz="1400">
                          <a:effectLst/>
                          <a:latin typeface="Arial" panose="020B0604020202020204" pitchFamily="34" charset="0"/>
                          <a:cs typeface="Arial" panose="020B0604020202020204" pitchFamily="34" charset="0"/>
                        </a:rPr>
                        <a:t>1</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a:effectLst/>
                          <a:latin typeface="Arial" panose="020B0604020202020204" pitchFamily="34" charset="0"/>
                          <a:ea typeface="Calibri" panose="020F0502020204030204" pitchFamily="34" charset="0"/>
                          <a:cs typeface="Times New Roman" panose="02020603050405020304" pitchFamily="18" charset="0"/>
                        </a:rPr>
                        <a:t>46</a:t>
                      </a:r>
                    </a:p>
                  </a:txBody>
                  <a:tcPr marL="61718" marR="61718" marT="0" marB="0"/>
                </a:tc>
                <a:tc>
                  <a:txBody>
                    <a:bodyPr/>
                    <a:lstStyle/>
                    <a:p>
                      <a:pPr>
                        <a:spcAft>
                          <a:spcPts val="0"/>
                        </a:spcAft>
                      </a:pPr>
                      <a:r>
                        <a:rPr lang="nl-NL" sz="1400" dirty="0">
                          <a:solidFill>
                            <a:schemeClr val="bg1">
                              <a:lumMod val="65000"/>
                            </a:schemeClr>
                          </a:solidFill>
                          <a:effectLst/>
                          <a:latin typeface="Arial" panose="020B0604020202020204" pitchFamily="34" charset="0"/>
                          <a:cs typeface="Arial" panose="020B0604020202020204" pitchFamily="34" charset="0"/>
                        </a:rPr>
                        <a:t>Water in de natuur</a:t>
                      </a:r>
                      <a:endParaRPr lang="nl-NL"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400">
                          <a:solidFill>
                            <a:schemeClr val="bg1">
                              <a:lumMod val="65000"/>
                            </a:schemeClr>
                          </a:solidFill>
                          <a:effectLst/>
                          <a:latin typeface="Arial" panose="020B0604020202020204" pitchFamily="34" charset="0"/>
                          <a:cs typeface="Arial" panose="020B0604020202020204" pitchFamily="34" charset="0"/>
                        </a:rPr>
                        <a:t>Rivieren Rijn &amp; Maas, stroomgebied en oversstromingen</a:t>
                      </a:r>
                      <a:endParaRPr lang="nl-NL"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26709303"/>
                  </a:ext>
                </a:extLst>
              </a:tr>
              <a:tr h="548507">
                <a:tc>
                  <a:txBody>
                    <a:bodyPr/>
                    <a:lstStyle/>
                    <a:p>
                      <a:pPr>
                        <a:spcAft>
                          <a:spcPts val="0"/>
                        </a:spcAft>
                      </a:pPr>
                      <a:r>
                        <a:rPr lang="nl-NL" sz="1400">
                          <a:effectLst/>
                          <a:latin typeface="Arial" panose="020B0604020202020204" pitchFamily="34" charset="0"/>
                          <a:cs typeface="Arial" panose="020B0604020202020204" pitchFamily="34" charset="0"/>
                        </a:rPr>
                        <a:t>2</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a:effectLst/>
                          <a:latin typeface="Arial" panose="020B0604020202020204" pitchFamily="34" charset="0"/>
                          <a:ea typeface="Calibri" panose="020F0502020204030204" pitchFamily="34" charset="0"/>
                          <a:cs typeface="Times New Roman" panose="02020603050405020304" pitchFamily="18" charset="0"/>
                        </a:rPr>
                        <a:t>47</a:t>
                      </a:r>
                    </a:p>
                  </a:txBody>
                  <a:tcPr marL="61718" marR="61718" marT="0" marB="0"/>
                </a:tc>
                <a:tc>
                  <a:txBody>
                    <a:bodyPr/>
                    <a:lstStyle/>
                    <a:p>
                      <a:pPr>
                        <a:spcAft>
                          <a:spcPts val="0"/>
                        </a:spcAft>
                      </a:pPr>
                      <a:r>
                        <a:rPr lang="nl-NL" sz="1400" dirty="0">
                          <a:solidFill>
                            <a:schemeClr val="bg1">
                              <a:lumMod val="65000"/>
                            </a:schemeClr>
                          </a:solidFill>
                          <a:effectLst/>
                          <a:latin typeface="Arial" panose="020B0604020202020204" pitchFamily="34" charset="0"/>
                          <a:cs typeface="Arial" panose="020B0604020202020204" pitchFamily="34" charset="0"/>
                        </a:rPr>
                        <a:t>Het verloop van een rivier</a:t>
                      </a:r>
                      <a:endParaRPr lang="nl-NL"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400" dirty="0">
                          <a:solidFill>
                            <a:schemeClr val="bg1">
                              <a:lumMod val="65000"/>
                            </a:schemeClr>
                          </a:solidFill>
                          <a:effectLst/>
                          <a:latin typeface="Arial" panose="020B0604020202020204" pitchFamily="34" charset="0"/>
                          <a:cs typeface="Arial" panose="020B0604020202020204" pitchFamily="34" charset="0"/>
                        </a:rPr>
                        <a:t>Verval, verhang, lengteprofiel, bovenloop, middenloop, onderloop, </a:t>
                      </a:r>
                      <a:endParaRPr lang="nl-NL"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99441773"/>
                  </a:ext>
                </a:extLst>
              </a:tr>
              <a:tr h="548507">
                <a:tc>
                  <a:txBody>
                    <a:bodyPr/>
                    <a:lstStyle/>
                    <a:p>
                      <a:pPr>
                        <a:spcAft>
                          <a:spcPts val="0"/>
                        </a:spcAft>
                      </a:pPr>
                      <a:r>
                        <a:rPr lang="nl-NL" sz="1400">
                          <a:effectLst/>
                          <a:latin typeface="Arial" panose="020B0604020202020204" pitchFamily="34" charset="0"/>
                          <a:cs typeface="Arial" panose="020B0604020202020204" pitchFamily="34" charset="0"/>
                        </a:rPr>
                        <a:t>3</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b="0">
                          <a:effectLst/>
                          <a:latin typeface="Arial" panose="020B0604020202020204" pitchFamily="34" charset="0"/>
                          <a:ea typeface="Calibri" panose="020F0502020204030204" pitchFamily="34" charset="0"/>
                          <a:cs typeface="Times New Roman" panose="02020603050405020304" pitchFamily="18" charset="0"/>
                        </a:rPr>
                        <a:t>48</a:t>
                      </a:r>
                    </a:p>
                  </a:txBody>
                  <a:tcPr marL="61718" marR="61718" marT="0" marB="0"/>
                </a:tc>
                <a:tc>
                  <a:txBody>
                    <a:bodyPr/>
                    <a:lstStyle/>
                    <a:p>
                      <a:pPr>
                        <a:spcAft>
                          <a:spcPts val="0"/>
                        </a:spcAft>
                      </a:pPr>
                      <a:r>
                        <a:rPr lang="nl-NL" sz="1400">
                          <a:solidFill>
                            <a:schemeClr val="bg1">
                              <a:lumMod val="65000"/>
                            </a:schemeClr>
                          </a:solidFill>
                          <a:effectLst/>
                          <a:latin typeface="Arial" panose="020B0604020202020204" pitchFamily="34" charset="0"/>
                          <a:cs typeface="Arial" panose="020B0604020202020204" pitchFamily="34" charset="0"/>
                        </a:rPr>
                        <a:t>Het verloop van een rivier</a:t>
                      </a:r>
                      <a:endParaRPr lang="nl-NL" sz="140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400" dirty="0">
                          <a:solidFill>
                            <a:schemeClr val="bg1">
                              <a:lumMod val="65000"/>
                            </a:schemeClr>
                          </a:solidFill>
                          <a:effectLst/>
                          <a:latin typeface="Arial" panose="020B0604020202020204" pitchFamily="34" charset="0"/>
                          <a:cs typeface="Arial" panose="020B0604020202020204" pitchFamily="34" charset="0"/>
                        </a:rPr>
                        <a:t>Vertragingstactiek, regiem, waterafvoer, debiet en piekafvoer</a:t>
                      </a:r>
                      <a:endParaRPr lang="nl-NL" sz="14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8906190"/>
                  </a:ext>
                </a:extLst>
              </a:tr>
              <a:tr h="548507">
                <a:tc>
                  <a:txBody>
                    <a:bodyPr/>
                    <a:lstStyle/>
                    <a:p>
                      <a:pPr>
                        <a:spcAft>
                          <a:spcPts val="0"/>
                        </a:spcAft>
                      </a:pPr>
                      <a:r>
                        <a:rPr lang="nl-NL" sz="1400">
                          <a:effectLst/>
                          <a:latin typeface="Arial" panose="020B0604020202020204" pitchFamily="34" charset="0"/>
                          <a:cs typeface="Arial" panose="020B0604020202020204" pitchFamily="34" charset="0"/>
                        </a:rPr>
                        <a:t>4</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a:effectLst/>
                          <a:latin typeface="Arial" panose="020B0604020202020204" pitchFamily="34" charset="0"/>
                          <a:ea typeface="Calibri" panose="020F0502020204030204" pitchFamily="34" charset="0"/>
                          <a:cs typeface="Times New Roman" panose="02020603050405020304" pitchFamily="18" charset="0"/>
                        </a:rPr>
                        <a:t>49</a:t>
                      </a:r>
                    </a:p>
                  </a:txBody>
                  <a:tcPr marL="61718" marR="61718" marT="0" marB="0"/>
                </a:tc>
                <a:tc>
                  <a:txBody>
                    <a:bodyPr/>
                    <a:lstStyle/>
                    <a:p>
                      <a:pPr>
                        <a:spcAft>
                          <a:spcPts val="0"/>
                        </a:spcAft>
                      </a:pPr>
                      <a:r>
                        <a:rPr lang="nl-NL" sz="1400" dirty="0">
                          <a:effectLst/>
                          <a:latin typeface="Arial" panose="020B0604020202020204" pitchFamily="34" charset="0"/>
                          <a:cs typeface="Arial" panose="020B0604020202020204" pitchFamily="34" charset="0"/>
                        </a:rPr>
                        <a:t>Verdediging tegen hoogwater vanuit zee</a:t>
                      </a:r>
                      <a:endParaRPr lang="nl-NL"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400" dirty="0">
                          <a:effectLst/>
                          <a:latin typeface="Arial" panose="020B0604020202020204" pitchFamily="34" charset="0"/>
                          <a:cs typeface="Arial" panose="020B0604020202020204" pitchFamily="34" charset="0"/>
                        </a:rPr>
                        <a:t>Watersnoodramp Deltawerken, stormvloedkeringen, sluizen en dammen.</a:t>
                      </a:r>
                      <a:endParaRPr lang="nl-NL"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65014073"/>
                  </a:ext>
                </a:extLst>
              </a:tr>
              <a:tr h="548507">
                <a:tc>
                  <a:txBody>
                    <a:bodyPr/>
                    <a:lstStyle/>
                    <a:p>
                      <a:pPr>
                        <a:spcAft>
                          <a:spcPts val="0"/>
                        </a:spcAft>
                      </a:pPr>
                      <a:r>
                        <a:rPr lang="nl-NL" sz="1400">
                          <a:effectLst/>
                          <a:latin typeface="Arial" panose="020B0604020202020204" pitchFamily="34" charset="0"/>
                          <a:cs typeface="Arial" panose="020B0604020202020204" pitchFamily="34" charset="0"/>
                        </a:rPr>
                        <a:t>5</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a:effectLst/>
                          <a:latin typeface="Arial" panose="020B0604020202020204" pitchFamily="34" charset="0"/>
                          <a:ea typeface="Calibri" panose="020F0502020204030204" pitchFamily="34" charset="0"/>
                          <a:cs typeface="Times New Roman" panose="02020603050405020304" pitchFamily="18" charset="0"/>
                        </a:rPr>
                        <a:t>50</a:t>
                      </a:r>
                    </a:p>
                  </a:txBody>
                  <a:tcPr marL="61718" marR="61718" marT="0" marB="0"/>
                </a:tc>
                <a:tc>
                  <a:txBody>
                    <a:bodyPr/>
                    <a:lstStyle/>
                    <a:p>
                      <a:pPr>
                        <a:spcAft>
                          <a:spcPts val="0"/>
                        </a:spcAft>
                      </a:pPr>
                      <a:r>
                        <a:rPr lang="nl-NL" sz="1400" dirty="0">
                          <a:effectLst/>
                          <a:latin typeface="Arial" panose="020B0604020202020204" pitchFamily="34" charset="0"/>
                          <a:cs typeface="Arial" panose="020B0604020202020204" pitchFamily="34" charset="0"/>
                        </a:rPr>
                        <a:t>Verdediging tegen hoogwater vanuit zee</a:t>
                      </a:r>
                      <a:endParaRPr lang="nl-NL"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400">
                          <a:effectLst/>
                          <a:latin typeface="Arial" panose="020B0604020202020204" pitchFamily="34" charset="0"/>
                          <a:cs typeface="Arial" panose="020B0604020202020204" pitchFamily="34" charset="0"/>
                        </a:rPr>
                        <a:t> Deltamanagement</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0303417"/>
                  </a:ext>
                </a:extLst>
              </a:tr>
              <a:tr h="274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effectLst/>
                          <a:latin typeface="Arial" panose="020B0604020202020204" pitchFamily="34" charset="0"/>
                          <a:cs typeface="Arial" panose="020B0604020202020204" pitchFamily="34" charset="0"/>
                        </a:rPr>
                        <a:t>6</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a:effectLst/>
                          <a:latin typeface="Arial" panose="020B0604020202020204" pitchFamily="34" charset="0"/>
                          <a:ea typeface="Calibri" panose="020F0502020204030204" pitchFamily="34" charset="0"/>
                          <a:cs typeface="Times New Roman" panose="02020603050405020304" pitchFamily="18" charset="0"/>
                        </a:rPr>
                        <a:t>51</a:t>
                      </a:r>
                    </a:p>
                  </a:txBody>
                  <a:tcPr marL="61718" marR="61718" marT="0" marB="0"/>
                </a:tc>
                <a:tc>
                  <a:txBody>
                    <a:bodyPr/>
                    <a:lstStyle/>
                    <a:p>
                      <a:pPr>
                        <a:spcAft>
                          <a:spcPts val="0"/>
                        </a:spcAft>
                      </a:pPr>
                      <a:r>
                        <a:rPr lang="nl-NL" sz="1400">
                          <a:effectLst/>
                          <a:latin typeface="Arial" panose="020B0604020202020204" pitchFamily="34" charset="0"/>
                          <a:cs typeface="Arial" panose="020B0604020202020204" pitchFamily="34" charset="0"/>
                        </a:rPr>
                        <a:t>Rijkswaterstaat</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a:solidFill>
                            <a:schemeClr val="bg1">
                              <a:lumMod val="50000"/>
                            </a:schemeClr>
                          </a:solidFill>
                          <a:effectLst/>
                          <a:latin typeface="Arial" panose="020B0604020202020204" pitchFamily="34" charset="0"/>
                          <a:cs typeface="Arial" panose="020B0604020202020204" pitchFamily="34" charset="0"/>
                        </a:rPr>
                        <a:t> Gastspreker, rol en projecten</a:t>
                      </a:r>
                      <a:endParaRPr lang="nl-NL" sz="1400" i="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89428623"/>
                  </a:ext>
                </a:extLst>
              </a:tr>
              <a:tr h="274254">
                <a:tc>
                  <a:txBody>
                    <a:bodyPr/>
                    <a:lstStyle/>
                    <a:p>
                      <a:pPr>
                        <a:spcAft>
                          <a:spcPts val="0"/>
                        </a:spcAft>
                      </a:pP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a:effectLst/>
                          <a:latin typeface="Arial" panose="020B0604020202020204" pitchFamily="34" charset="0"/>
                          <a:ea typeface="Calibri" panose="020F0502020204030204" pitchFamily="34" charset="0"/>
                          <a:cs typeface="Times New Roman" panose="02020603050405020304" pitchFamily="18" charset="0"/>
                        </a:rPr>
                        <a:t>52/1</a:t>
                      </a:r>
                    </a:p>
                  </a:txBody>
                  <a:tcPr marL="61718" marR="61718" marT="0" marB="0"/>
                </a:tc>
                <a:tc>
                  <a:txBody>
                    <a:bodyPr/>
                    <a:lstStyle/>
                    <a:p>
                      <a:pPr>
                        <a:spcAft>
                          <a:spcPts val="0"/>
                        </a:spcAft>
                      </a:pP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400">
                          <a:effectLst/>
                          <a:latin typeface="Arial" panose="020B0604020202020204" pitchFamily="34" charset="0"/>
                          <a:cs typeface="Arial" panose="020B0604020202020204" pitchFamily="34" charset="0"/>
                        </a:rPr>
                        <a:t> </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9003498"/>
                  </a:ext>
                </a:extLst>
              </a:tr>
              <a:tr h="274254">
                <a:tc>
                  <a:txBody>
                    <a:bodyPr/>
                    <a:lstStyle/>
                    <a:p>
                      <a:pPr>
                        <a:spcAft>
                          <a:spcPts val="0"/>
                        </a:spcAft>
                      </a:pPr>
                      <a:r>
                        <a:rPr lang="nl-NL" sz="1400">
                          <a:effectLst/>
                          <a:latin typeface="Arial" panose="020B0604020202020204" pitchFamily="34" charset="0"/>
                          <a:cs typeface="Arial" panose="020B0604020202020204" pitchFamily="34" charset="0"/>
                        </a:rPr>
                        <a:t>7</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a:effectLst/>
                          <a:latin typeface="Arial" panose="020B0604020202020204" pitchFamily="34" charset="0"/>
                          <a:ea typeface="Calibri" panose="020F0502020204030204" pitchFamily="34" charset="0"/>
                          <a:cs typeface="Arial" panose="020B0604020202020204" pitchFamily="34" charset="0"/>
                        </a:rPr>
                        <a:t>2</a:t>
                      </a:r>
                    </a:p>
                  </a:txBody>
                  <a:tcPr marL="61718" marR="61718" marT="0" marB="0"/>
                </a:tc>
                <a:tc>
                  <a:txBody>
                    <a:bodyPr/>
                    <a:lstStyle/>
                    <a:p>
                      <a:pPr>
                        <a:spcAft>
                          <a:spcPts val="0"/>
                        </a:spcAft>
                      </a:pPr>
                      <a:r>
                        <a:rPr lang="nl-NL" sz="1400">
                          <a:effectLst/>
                          <a:latin typeface="Arial" panose="020B0604020202020204" pitchFamily="34" charset="0"/>
                          <a:cs typeface="Arial" panose="020B0604020202020204" pitchFamily="34" charset="0"/>
                        </a:rPr>
                        <a:t>Excursie</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400" dirty="0">
                          <a:effectLst/>
                          <a:latin typeface="Arial" panose="020B0604020202020204" pitchFamily="34" charset="0"/>
                          <a:ea typeface="Calibri" panose="020F0502020204030204" pitchFamily="34" charset="0"/>
                          <a:cs typeface="Arial" panose="020B0604020202020204" pitchFamily="34" charset="0"/>
                        </a:rPr>
                        <a:t>Samen met Tilburg</a:t>
                      </a:r>
                    </a:p>
                  </a:txBody>
                  <a:tcPr marL="68580" marR="68580" marT="0" marB="0"/>
                </a:tc>
                <a:extLst>
                  <a:ext uri="{0D108BD9-81ED-4DB2-BD59-A6C34878D82A}">
                    <a16:rowId xmlns:a16="http://schemas.microsoft.com/office/drawing/2014/main" val="72412924"/>
                  </a:ext>
                </a:extLst>
              </a:tr>
              <a:tr h="274254">
                <a:tc>
                  <a:txBody>
                    <a:bodyPr/>
                    <a:lstStyle/>
                    <a:p>
                      <a:pPr>
                        <a:spcAft>
                          <a:spcPts val="0"/>
                        </a:spcAft>
                      </a:pPr>
                      <a:r>
                        <a:rPr lang="nl-NL" sz="1400">
                          <a:effectLst/>
                          <a:latin typeface="Arial" panose="020B0604020202020204" pitchFamily="34" charset="0"/>
                          <a:cs typeface="Arial" panose="020B0604020202020204" pitchFamily="34" charset="0"/>
                        </a:rPr>
                        <a:t>8</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a:effectLst/>
                          <a:latin typeface="Arial" panose="020B0604020202020204" pitchFamily="34" charset="0"/>
                          <a:cs typeface="Arial" panose="020B0604020202020204" pitchFamily="34" charset="0"/>
                        </a:rPr>
                        <a:t>3</a:t>
                      </a:r>
                      <a:endParaRPr lang="nl-NL" sz="1200">
                        <a:effectLst/>
                        <a:latin typeface="Arial" panose="020B0604020202020204" pitchFamily="34" charset="0"/>
                        <a:ea typeface="Calibri" panose="020F0502020204030204" pitchFamily="34" charset="0"/>
                        <a:cs typeface="Arial" panose="020B0604020202020204" pitchFamily="34" charset="0"/>
                      </a:endParaRPr>
                    </a:p>
                  </a:txBody>
                  <a:tcPr marL="61718" marR="61718" marT="0" marB="0"/>
                </a:tc>
                <a:tc>
                  <a:txBody>
                    <a:bodyPr/>
                    <a:lstStyle/>
                    <a:p>
                      <a:endParaRPr lang="nl-NL"/>
                    </a:p>
                  </a:txBody>
                  <a:tcPr marL="68580" marR="68580" marT="0" marB="0"/>
                </a:tc>
                <a:tc>
                  <a:txBody>
                    <a:bodyPr/>
                    <a:lstStyle/>
                    <a:p>
                      <a:endParaRPr lang="nl-NL"/>
                    </a:p>
                  </a:txBody>
                  <a:tcPr marL="68580" marR="68580" marT="0" marB="0"/>
                </a:tc>
                <a:extLst>
                  <a:ext uri="{0D108BD9-81ED-4DB2-BD59-A6C34878D82A}">
                    <a16:rowId xmlns:a16="http://schemas.microsoft.com/office/drawing/2014/main" val="2107546379"/>
                  </a:ext>
                </a:extLst>
              </a:tr>
              <a:tr h="274254">
                <a:tc>
                  <a:txBody>
                    <a:bodyPr/>
                    <a:lstStyle/>
                    <a:p>
                      <a:pPr>
                        <a:spcAft>
                          <a:spcPts val="0"/>
                        </a:spcAft>
                      </a:pPr>
                      <a:r>
                        <a:rPr lang="nl-NL" sz="1400">
                          <a:effectLst/>
                          <a:latin typeface="Arial" panose="020B0604020202020204" pitchFamily="34" charset="0"/>
                          <a:cs typeface="Arial" panose="020B0604020202020204" pitchFamily="34" charset="0"/>
                        </a:rPr>
                        <a:t>9</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a:effectLst/>
                          <a:latin typeface="Arial" panose="020B0604020202020204" pitchFamily="34" charset="0"/>
                          <a:cs typeface="Arial" panose="020B0604020202020204" pitchFamily="34" charset="0"/>
                        </a:rPr>
                        <a:t>4</a:t>
                      </a:r>
                      <a:endParaRPr lang="nl-NL" sz="1200">
                        <a:effectLst/>
                        <a:latin typeface="Arial" panose="020B0604020202020204" pitchFamily="34" charset="0"/>
                        <a:ea typeface="Calibri" panose="020F0502020204030204" pitchFamily="34" charset="0"/>
                        <a:cs typeface="Arial" panose="020B0604020202020204" pitchFamily="34" charset="0"/>
                      </a:endParaRPr>
                    </a:p>
                  </a:txBody>
                  <a:tcPr marL="61718" marR="61718" marT="0" marB="0"/>
                </a:tc>
                <a:tc>
                  <a:txBody>
                    <a:bodyPr/>
                    <a:lstStyle/>
                    <a:p>
                      <a:pPr>
                        <a:spcAft>
                          <a:spcPts val="0"/>
                        </a:spcAft>
                      </a:pPr>
                      <a:r>
                        <a:rPr lang="nl-NL" sz="1400">
                          <a:effectLst/>
                          <a:latin typeface="Arial" panose="020B0604020202020204" pitchFamily="34" charset="0"/>
                          <a:cs typeface="Arial" panose="020B0604020202020204" pitchFamily="34" charset="0"/>
                        </a:rPr>
                        <a:t>herhalingen</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400">
                          <a:effectLst/>
                          <a:latin typeface="Arial" panose="020B0604020202020204" pitchFamily="34" charset="0"/>
                          <a:cs typeface="Arial" panose="020B0604020202020204" pitchFamily="34" charset="0"/>
                        </a:rPr>
                        <a:t> </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95726989"/>
                  </a:ext>
                </a:extLst>
              </a:tr>
              <a:tr h="274254">
                <a:tc>
                  <a:txBody>
                    <a:bodyPr/>
                    <a:lstStyle/>
                    <a:p>
                      <a:pPr>
                        <a:spcAft>
                          <a:spcPts val="0"/>
                        </a:spcAft>
                      </a:pPr>
                      <a:r>
                        <a:rPr lang="nl-NL" sz="1400">
                          <a:effectLst/>
                          <a:latin typeface="Arial" panose="020B0604020202020204" pitchFamily="34" charset="0"/>
                          <a:cs typeface="Arial" panose="020B0604020202020204" pitchFamily="34" charset="0"/>
                        </a:rPr>
                        <a:t>10</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200">
                          <a:effectLst/>
                          <a:latin typeface="Arial" panose="020B0604020202020204" pitchFamily="34" charset="0"/>
                          <a:ea typeface="Calibri" panose="020F0502020204030204" pitchFamily="34" charset="0"/>
                          <a:cs typeface="Arial" panose="020B0604020202020204" pitchFamily="34" charset="0"/>
                        </a:rPr>
                        <a:t>5</a:t>
                      </a:r>
                    </a:p>
                  </a:txBody>
                  <a:tcPr marL="61718" marR="61718" marT="0" marB="0"/>
                </a:tc>
                <a:tc>
                  <a:txBody>
                    <a:bodyPr/>
                    <a:lstStyle/>
                    <a:p>
                      <a:pPr>
                        <a:spcAft>
                          <a:spcPts val="0"/>
                        </a:spcAft>
                      </a:pPr>
                      <a:r>
                        <a:rPr lang="nl-NL" sz="1400">
                          <a:effectLst/>
                          <a:latin typeface="Arial" panose="020B0604020202020204" pitchFamily="34" charset="0"/>
                          <a:cs typeface="Arial" panose="020B0604020202020204" pitchFamily="34" charset="0"/>
                        </a:rPr>
                        <a:t>Geen lessen - toetsen</a:t>
                      </a: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400" dirty="0">
                          <a:effectLst/>
                          <a:latin typeface="Arial" panose="020B0604020202020204" pitchFamily="34" charset="0"/>
                          <a:cs typeface="Arial" panose="020B0604020202020204" pitchFamily="34" charset="0"/>
                        </a:rPr>
                        <a:t> </a:t>
                      </a:r>
                      <a:endParaRPr lang="nl-NL"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57651909"/>
                  </a:ext>
                </a:extLst>
              </a:tr>
            </a:tbl>
          </a:graphicData>
        </a:graphic>
      </p:graphicFrame>
    </p:spTree>
    <p:extLst>
      <p:ext uri="{BB962C8B-B14F-4D97-AF65-F5344CB8AC3E}">
        <p14:creationId xmlns:p14="http://schemas.microsoft.com/office/powerpoint/2010/main" val="361501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88490-D1ED-41E3-98B8-C18F2137506F}"/>
              </a:ext>
            </a:extLst>
          </p:cNvPr>
          <p:cNvSpPr>
            <a:spLocks noGrp="1"/>
          </p:cNvSpPr>
          <p:nvPr>
            <p:ph type="title"/>
          </p:nvPr>
        </p:nvSpPr>
        <p:spPr/>
        <p:txBody>
          <a:bodyPr/>
          <a:lstStyle/>
          <a:p>
            <a:endParaRPr lang="nl-NL" dirty="0"/>
          </a:p>
        </p:txBody>
      </p:sp>
      <p:pic>
        <p:nvPicPr>
          <p:cNvPr id="4" name="Onlinemedia 3" title="Schade na overstroming">
            <a:hlinkClick r:id="" action="ppaction://media"/>
            <a:extLst>
              <a:ext uri="{FF2B5EF4-FFF2-40B4-BE49-F238E27FC236}">
                <a16:creationId xmlns:a16="http://schemas.microsoft.com/office/drawing/2014/main" id="{28DD61A5-FC8C-4E5A-9FF3-0F1FBDA65D49}"/>
              </a:ext>
            </a:extLst>
          </p:cNvPr>
          <p:cNvPicPr>
            <a:picLocks noGrp="1" noRot="1" noChangeAspect="1"/>
          </p:cNvPicPr>
          <p:nvPr>
            <p:ph idx="1"/>
            <a:videoFile r:link="rId1"/>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20882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hlinkClick r:id="rId3"/>
            <a:extLst>
              <a:ext uri="{FF2B5EF4-FFF2-40B4-BE49-F238E27FC236}">
                <a16:creationId xmlns:a16="http://schemas.microsoft.com/office/drawing/2014/main" id="{8771FDB1-B7E7-4232-90E2-5F7FCE01ADBE}"/>
              </a:ext>
            </a:extLst>
          </p:cNvPr>
          <p:cNvPicPr>
            <a:picLocks noChangeAspect="1"/>
          </p:cNvPicPr>
          <p:nvPr/>
        </p:nvPicPr>
        <p:blipFill rotWithShape="1">
          <a:blip r:embed="rId4"/>
          <a:srcRect t="12039" b="6019"/>
          <a:stretch/>
        </p:blipFill>
        <p:spPr>
          <a:xfrm>
            <a:off x="-758472" y="0"/>
            <a:ext cx="14878860" cy="6858000"/>
          </a:xfrm>
          <a:prstGeom prst="rect">
            <a:avLst/>
          </a:prstGeom>
        </p:spPr>
      </p:pic>
      <p:sp>
        <p:nvSpPr>
          <p:cNvPr id="2" name="Titel 1">
            <a:extLst>
              <a:ext uri="{FF2B5EF4-FFF2-40B4-BE49-F238E27FC236}">
                <a16:creationId xmlns:a16="http://schemas.microsoft.com/office/drawing/2014/main" id="{495AC599-3C95-49F9-998C-390886CF3870}"/>
              </a:ext>
            </a:extLst>
          </p:cNvPr>
          <p:cNvSpPr>
            <a:spLocks noGrp="1"/>
          </p:cNvSpPr>
          <p:nvPr>
            <p:ph type="title"/>
          </p:nvPr>
        </p:nvSpPr>
        <p:spPr/>
        <p:txBody>
          <a:bodyPr/>
          <a:lstStyle/>
          <a:p>
            <a:r>
              <a:rPr lang="nl-NL" dirty="0"/>
              <a:t>Nieuws</a:t>
            </a:r>
          </a:p>
        </p:txBody>
      </p:sp>
      <p:sp>
        <p:nvSpPr>
          <p:cNvPr id="8" name="Tijdelijke aanduiding voor inhoud 7">
            <a:extLst>
              <a:ext uri="{FF2B5EF4-FFF2-40B4-BE49-F238E27FC236}">
                <a16:creationId xmlns:a16="http://schemas.microsoft.com/office/drawing/2014/main" id="{C9501A93-C24C-47EF-94A6-277A81A6159E}"/>
              </a:ext>
            </a:extLst>
          </p:cNvPr>
          <p:cNvSpPr>
            <a:spLocks noGrp="1"/>
          </p:cNvSpPr>
          <p:nvPr>
            <p:ph sz="half" idx="1"/>
          </p:nvPr>
        </p:nvSpPr>
        <p:spPr/>
        <p:txBody>
          <a:bodyPr/>
          <a:lstStyle/>
          <a:p>
            <a:endParaRPr lang="nl-NL"/>
          </a:p>
        </p:txBody>
      </p:sp>
      <p:sp>
        <p:nvSpPr>
          <p:cNvPr id="9" name="Tijdelijke aanduiding voor inhoud 8">
            <a:extLst>
              <a:ext uri="{FF2B5EF4-FFF2-40B4-BE49-F238E27FC236}">
                <a16:creationId xmlns:a16="http://schemas.microsoft.com/office/drawing/2014/main" id="{F3609138-C03F-42E5-A5D7-AF2CEDEF45AB}"/>
              </a:ext>
            </a:extLst>
          </p:cNvPr>
          <p:cNvSpPr>
            <a:spLocks noGrp="1"/>
          </p:cNvSpPr>
          <p:nvPr>
            <p:ph sz="half" idx="2"/>
          </p:nvPr>
        </p:nvSpPr>
        <p:spPr/>
        <p:txBody>
          <a:bodyPr/>
          <a:lstStyle/>
          <a:p>
            <a:endParaRPr lang="nl-NL" sz="1400" dirty="0"/>
          </a:p>
        </p:txBody>
      </p:sp>
    </p:spTree>
    <p:extLst>
      <p:ext uri="{BB962C8B-B14F-4D97-AF65-F5344CB8AC3E}">
        <p14:creationId xmlns:p14="http://schemas.microsoft.com/office/powerpoint/2010/main" val="176296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E5DAEB7F-71A3-4CD0-84AB-7F3DA9D134FE}"/>
              </a:ext>
            </a:extLst>
          </p:cNvPr>
          <p:cNvPicPr>
            <a:picLocks noGrp="1" noChangeAspect="1"/>
          </p:cNvPicPr>
          <p:nvPr>
            <p:ph sz="half" idx="1"/>
          </p:nvPr>
        </p:nvPicPr>
        <p:blipFill rotWithShape="1">
          <a:blip r:embed="rId2"/>
          <a:srcRect l="41293" t="21154" r="3031" b="5354"/>
          <a:stretch/>
        </p:blipFill>
        <p:spPr>
          <a:xfrm>
            <a:off x="6044982" y="720593"/>
            <a:ext cx="6147018" cy="6085549"/>
          </a:xfrm>
          <a:prstGeom prst="rect">
            <a:avLst/>
          </a:prstGeom>
        </p:spPr>
      </p:pic>
      <p:sp>
        <p:nvSpPr>
          <p:cNvPr id="2" name="Titel 1">
            <a:extLst>
              <a:ext uri="{FF2B5EF4-FFF2-40B4-BE49-F238E27FC236}">
                <a16:creationId xmlns:a16="http://schemas.microsoft.com/office/drawing/2014/main" id="{3DC5763A-D4F2-43FD-9560-68F07E53DF8D}"/>
              </a:ext>
            </a:extLst>
          </p:cNvPr>
          <p:cNvSpPr>
            <a:spLocks noGrp="1"/>
          </p:cNvSpPr>
          <p:nvPr>
            <p:ph type="title"/>
          </p:nvPr>
        </p:nvSpPr>
        <p:spPr>
          <a:xfrm>
            <a:off x="2503356" y="274638"/>
            <a:ext cx="9079043" cy="1143000"/>
          </a:xfrm>
        </p:spPr>
        <p:txBody>
          <a:bodyPr/>
          <a:lstStyle/>
          <a:p>
            <a:pPr algn="l"/>
            <a:r>
              <a:rPr lang="nl-NL"/>
              <a:t>Rivieren</a:t>
            </a:r>
          </a:p>
        </p:txBody>
      </p:sp>
      <p:sp>
        <p:nvSpPr>
          <p:cNvPr id="5" name="Tijdelijke aanduiding voor inhoud 4">
            <a:extLst>
              <a:ext uri="{FF2B5EF4-FFF2-40B4-BE49-F238E27FC236}">
                <a16:creationId xmlns:a16="http://schemas.microsoft.com/office/drawing/2014/main" id="{FC9420A6-AA2E-4E5C-B8E7-668F5589DC56}"/>
              </a:ext>
            </a:extLst>
          </p:cNvPr>
          <p:cNvSpPr>
            <a:spLocks noGrp="1"/>
          </p:cNvSpPr>
          <p:nvPr>
            <p:ph sz="half" idx="2"/>
          </p:nvPr>
        </p:nvSpPr>
        <p:spPr>
          <a:xfrm>
            <a:off x="936052" y="1600201"/>
            <a:ext cx="5384800" cy="4525963"/>
          </a:xfrm>
        </p:spPr>
        <p:txBody>
          <a:bodyPr/>
          <a:lstStyle/>
          <a:p>
            <a:r>
              <a:rPr lang="nl-NL"/>
              <a:t>3 zones</a:t>
            </a:r>
          </a:p>
          <a:p>
            <a:r>
              <a:rPr lang="nl-NL"/>
              <a:t>Bovenloop</a:t>
            </a:r>
          </a:p>
          <a:p>
            <a:pPr lvl="1"/>
            <a:r>
              <a:rPr lang="nl-NL"/>
              <a:t>Erosie overheerst</a:t>
            </a:r>
          </a:p>
          <a:p>
            <a:r>
              <a:rPr lang="nl-NL"/>
              <a:t>Middenloop</a:t>
            </a:r>
          </a:p>
          <a:p>
            <a:pPr lvl="1"/>
            <a:r>
              <a:rPr lang="nl-NL"/>
              <a:t>Transport overheerst</a:t>
            </a:r>
          </a:p>
          <a:p>
            <a:r>
              <a:rPr lang="nl-NL"/>
              <a:t>Benedenloop</a:t>
            </a:r>
          </a:p>
          <a:p>
            <a:pPr lvl="1"/>
            <a:r>
              <a:rPr lang="nl-NL"/>
              <a:t>Sedimentatie overheerst</a:t>
            </a:r>
          </a:p>
        </p:txBody>
      </p:sp>
    </p:spTree>
    <p:extLst>
      <p:ext uri="{BB962C8B-B14F-4D97-AF65-F5344CB8AC3E}">
        <p14:creationId xmlns:p14="http://schemas.microsoft.com/office/powerpoint/2010/main" val="22877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A2A1D-222D-47FC-8DA0-53CF5400D710}"/>
              </a:ext>
            </a:extLst>
          </p:cNvPr>
          <p:cNvSpPr>
            <a:spLocks noGrp="1"/>
          </p:cNvSpPr>
          <p:nvPr>
            <p:ph type="title"/>
          </p:nvPr>
        </p:nvSpPr>
        <p:spPr/>
        <p:txBody>
          <a:bodyPr/>
          <a:lstStyle/>
          <a:p>
            <a:r>
              <a:rPr lang="nl-NL"/>
              <a:t>Ontstaan delta</a:t>
            </a:r>
          </a:p>
        </p:txBody>
      </p:sp>
      <p:pic>
        <p:nvPicPr>
          <p:cNvPr id="4" name="Tijdelijke aanduiding voor inhoud 3">
            <a:extLst>
              <a:ext uri="{FF2B5EF4-FFF2-40B4-BE49-F238E27FC236}">
                <a16:creationId xmlns:a16="http://schemas.microsoft.com/office/drawing/2014/main" id="{A172F770-E9BD-4F16-B0BA-022CABEFB698}"/>
              </a:ext>
            </a:extLst>
          </p:cNvPr>
          <p:cNvPicPr>
            <a:picLocks noGrp="1" noChangeAspect="1"/>
          </p:cNvPicPr>
          <p:nvPr>
            <p:ph sz="half" idx="1"/>
          </p:nvPr>
        </p:nvPicPr>
        <p:blipFill rotWithShape="1">
          <a:blip r:embed="rId2"/>
          <a:srcRect l="15682" t="41940" r="2753"/>
          <a:stretch/>
        </p:blipFill>
        <p:spPr>
          <a:xfrm>
            <a:off x="4929650" y="3264811"/>
            <a:ext cx="6578245" cy="3511902"/>
          </a:xfrm>
          <a:prstGeom prst="rect">
            <a:avLst/>
          </a:prstGeom>
        </p:spPr>
      </p:pic>
      <p:sp>
        <p:nvSpPr>
          <p:cNvPr id="5" name="Tijdelijke aanduiding voor inhoud 4">
            <a:extLst>
              <a:ext uri="{FF2B5EF4-FFF2-40B4-BE49-F238E27FC236}">
                <a16:creationId xmlns:a16="http://schemas.microsoft.com/office/drawing/2014/main" id="{BB0B6360-6225-424C-84B8-391DA046A772}"/>
              </a:ext>
            </a:extLst>
          </p:cNvPr>
          <p:cNvSpPr>
            <a:spLocks noGrp="1"/>
          </p:cNvSpPr>
          <p:nvPr>
            <p:ph sz="half" idx="2"/>
          </p:nvPr>
        </p:nvSpPr>
        <p:spPr>
          <a:xfrm>
            <a:off x="1025993" y="1720122"/>
            <a:ext cx="5384800" cy="4525963"/>
          </a:xfrm>
        </p:spPr>
        <p:txBody>
          <a:bodyPr/>
          <a:lstStyle/>
          <a:p>
            <a:pPr marL="0" indent="0">
              <a:buNone/>
            </a:pPr>
            <a:r>
              <a:rPr lang="nl-NL" dirty="0"/>
              <a:t>In monding van de rivier komt water tot stilstand en </a:t>
            </a:r>
            <a:r>
              <a:rPr lang="nl-NL" dirty="0" err="1"/>
              <a:t>sedimenteert</a:t>
            </a:r>
            <a:r>
              <a:rPr lang="nl-NL" dirty="0"/>
              <a:t> zand en klei: een delta ontstaat</a:t>
            </a:r>
          </a:p>
          <a:p>
            <a:pPr marL="0" indent="0">
              <a:buNone/>
            </a:pPr>
            <a:endParaRPr lang="nl-NL" dirty="0"/>
          </a:p>
          <a:p>
            <a:pPr marL="0" indent="0">
              <a:buNone/>
            </a:pPr>
            <a:endParaRPr lang="nl-NL" dirty="0"/>
          </a:p>
        </p:txBody>
      </p:sp>
      <p:sp>
        <p:nvSpPr>
          <p:cNvPr id="6" name="Gelijkbenige driehoek 5">
            <a:extLst>
              <a:ext uri="{FF2B5EF4-FFF2-40B4-BE49-F238E27FC236}">
                <a16:creationId xmlns:a16="http://schemas.microsoft.com/office/drawing/2014/main" id="{BB762E6E-DE26-4146-A8B1-6DAC73D81F74}"/>
              </a:ext>
            </a:extLst>
          </p:cNvPr>
          <p:cNvSpPr/>
          <p:nvPr/>
        </p:nvSpPr>
        <p:spPr>
          <a:xfrm>
            <a:off x="2093402" y="3642611"/>
            <a:ext cx="1279385" cy="11392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3105BA5-7D33-47B1-9FA8-73CDB0EA2E7F}"/>
              </a:ext>
            </a:extLst>
          </p:cNvPr>
          <p:cNvSpPr/>
          <p:nvPr/>
        </p:nvSpPr>
        <p:spPr>
          <a:xfrm>
            <a:off x="7345180" y="2863122"/>
            <a:ext cx="4162715" cy="77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93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EC1FB-3AEE-484B-A34E-7732B078ECE5}"/>
              </a:ext>
            </a:extLst>
          </p:cNvPr>
          <p:cNvSpPr>
            <a:spLocks noGrp="1"/>
          </p:cNvSpPr>
          <p:nvPr>
            <p:ph type="title"/>
          </p:nvPr>
        </p:nvSpPr>
        <p:spPr>
          <a:xfrm>
            <a:off x="609600" y="248515"/>
            <a:ext cx="10972800" cy="1143000"/>
          </a:xfrm>
        </p:spPr>
        <p:txBody>
          <a:bodyPr/>
          <a:lstStyle/>
          <a:p>
            <a:r>
              <a:rPr lang="nl-NL"/>
              <a:t>Lengteprofiel van een rivier</a:t>
            </a:r>
          </a:p>
        </p:txBody>
      </p:sp>
      <p:sp>
        <p:nvSpPr>
          <p:cNvPr id="6" name="Tijdelijke aanduiding voor inhoud 5">
            <a:extLst>
              <a:ext uri="{FF2B5EF4-FFF2-40B4-BE49-F238E27FC236}">
                <a16:creationId xmlns:a16="http://schemas.microsoft.com/office/drawing/2014/main" id="{0676203A-D251-47D1-A305-BFB0165ED3EE}"/>
              </a:ext>
            </a:extLst>
          </p:cNvPr>
          <p:cNvSpPr>
            <a:spLocks noGrp="1"/>
          </p:cNvSpPr>
          <p:nvPr>
            <p:ph sz="half" idx="1"/>
          </p:nvPr>
        </p:nvSpPr>
        <p:spPr>
          <a:xfrm>
            <a:off x="849442" y="1480344"/>
            <a:ext cx="11232630" cy="4525963"/>
          </a:xfrm>
        </p:spPr>
        <p:txBody>
          <a:bodyPr/>
          <a:lstStyle/>
          <a:p>
            <a:r>
              <a:rPr lang="nl-NL"/>
              <a:t>Verval = hoogteverschil tussen 2 plaatsen langs de rivier</a:t>
            </a:r>
          </a:p>
          <a:p>
            <a:r>
              <a:rPr lang="nl-NL"/>
              <a:t>Verhang = verval/km</a:t>
            </a:r>
          </a:p>
        </p:txBody>
      </p:sp>
      <p:pic>
        <p:nvPicPr>
          <p:cNvPr id="5" name="Tijdelijke aanduiding voor inhoud 4">
            <a:extLst>
              <a:ext uri="{FF2B5EF4-FFF2-40B4-BE49-F238E27FC236}">
                <a16:creationId xmlns:a16="http://schemas.microsoft.com/office/drawing/2014/main" id="{BC20AA0C-56CF-4524-8381-AFBC11C76544}"/>
              </a:ext>
            </a:extLst>
          </p:cNvPr>
          <p:cNvPicPr>
            <a:picLocks noGrp="1" noChangeAspect="1"/>
          </p:cNvPicPr>
          <p:nvPr>
            <p:ph sz="half" idx="2"/>
          </p:nvPr>
        </p:nvPicPr>
        <p:blipFill rotWithShape="1">
          <a:blip r:embed="rId3"/>
          <a:srcRect l="18250" t="21437" r="28859" b="34517"/>
          <a:stretch/>
        </p:blipFill>
        <p:spPr>
          <a:xfrm>
            <a:off x="3267856" y="2801002"/>
            <a:ext cx="8074702" cy="3782360"/>
          </a:xfrm>
          <a:prstGeom prst="rect">
            <a:avLst/>
          </a:prstGeom>
        </p:spPr>
      </p:pic>
    </p:spTree>
    <p:extLst>
      <p:ext uri="{BB962C8B-B14F-4D97-AF65-F5344CB8AC3E}">
        <p14:creationId xmlns:p14="http://schemas.microsoft.com/office/powerpoint/2010/main" val="391017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EA401-27EE-4342-B5F4-2471CAAAAB5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7BB5D79-3BF8-421F-B52D-6A9CF874391E}"/>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1B5A3968-CE2B-4890-B088-97874D6DA280}"/>
              </a:ext>
            </a:extLst>
          </p:cNvPr>
          <p:cNvPicPr>
            <a:picLocks noChangeAspect="1"/>
          </p:cNvPicPr>
          <p:nvPr/>
        </p:nvPicPr>
        <p:blipFill>
          <a:blip r:embed="rId2"/>
          <a:stretch>
            <a:fillRect/>
          </a:stretch>
        </p:blipFill>
        <p:spPr>
          <a:xfrm>
            <a:off x="2053701" y="1196753"/>
            <a:ext cx="9753600" cy="3743325"/>
          </a:xfrm>
          <a:prstGeom prst="rect">
            <a:avLst/>
          </a:prstGeom>
        </p:spPr>
      </p:pic>
    </p:spTree>
    <p:extLst>
      <p:ext uri="{BB962C8B-B14F-4D97-AF65-F5344CB8AC3E}">
        <p14:creationId xmlns:p14="http://schemas.microsoft.com/office/powerpoint/2010/main" val="101644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B796890-0374-48E2-98AA-DC8DE1A7239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16F0B25-AAB5-481C-BE46-3C81C56967FF}"/>
              </a:ext>
            </a:extLst>
          </p:cNvPr>
          <p:cNvSpPr>
            <a:spLocks noGrp="1"/>
          </p:cNvSpPr>
          <p:nvPr>
            <p:ph type="title"/>
          </p:nvPr>
        </p:nvSpPr>
        <p:spPr/>
        <p:txBody>
          <a:bodyPr/>
          <a:lstStyle/>
          <a:p>
            <a:r>
              <a:rPr lang="nl-NL" dirty="0">
                <a:solidFill>
                  <a:schemeClr val="bg1"/>
                </a:solidFill>
              </a:rPr>
              <a:t>Waterkeringen &amp; Deltawerken</a:t>
            </a:r>
          </a:p>
        </p:txBody>
      </p:sp>
      <p:sp>
        <p:nvSpPr>
          <p:cNvPr id="3" name="Tijdelijke aanduiding voor inhoud 2">
            <a:extLst>
              <a:ext uri="{FF2B5EF4-FFF2-40B4-BE49-F238E27FC236}">
                <a16:creationId xmlns:a16="http://schemas.microsoft.com/office/drawing/2014/main" id="{3BD215CC-05D1-4AE5-AB62-D52CE2E7CB2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90579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9B6C9-A5E1-498E-ADD6-C07FFB455B01}"/>
              </a:ext>
            </a:extLst>
          </p:cNvPr>
          <p:cNvSpPr>
            <a:spLocks noGrp="1"/>
          </p:cNvSpPr>
          <p:nvPr>
            <p:ph type="title"/>
          </p:nvPr>
        </p:nvSpPr>
        <p:spPr/>
        <p:txBody>
          <a:bodyPr/>
          <a:lstStyle/>
          <a:p>
            <a:r>
              <a:rPr lang="nl-NL" dirty="0"/>
              <a:t>Waarom waterkeringen en deltawerken?</a:t>
            </a:r>
          </a:p>
        </p:txBody>
      </p:sp>
      <p:sp>
        <p:nvSpPr>
          <p:cNvPr id="6" name="Tijdelijke aanduiding voor inhoud 5">
            <a:extLst>
              <a:ext uri="{FF2B5EF4-FFF2-40B4-BE49-F238E27FC236}">
                <a16:creationId xmlns:a16="http://schemas.microsoft.com/office/drawing/2014/main" id="{A004B815-080C-40FD-9EF5-EDE3DABD354A}"/>
              </a:ext>
            </a:extLst>
          </p:cNvPr>
          <p:cNvSpPr>
            <a:spLocks noGrp="1"/>
          </p:cNvSpPr>
          <p:nvPr>
            <p:ph idx="1"/>
          </p:nvPr>
        </p:nvSpPr>
        <p:spPr/>
        <p:txBody>
          <a:bodyPr/>
          <a:lstStyle/>
          <a:p>
            <a:r>
              <a:rPr lang="nl-NL" dirty="0"/>
              <a:t>Watersnoodramp 1953….</a:t>
            </a:r>
          </a:p>
        </p:txBody>
      </p:sp>
    </p:spTree>
    <p:extLst>
      <p:ext uri="{BB962C8B-B14F-4D97-AF65-F5344CB8AC3E}">
        <p14:creationId xmlns:p14="http://schemas.microsoft.com/office/powerpoint/2010/main" val="357506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EDE4D5-9AEE-48CC-AD2E-FEE382A1DF51}">
  <ds:schemaRefs>
    <ds:schemaRef ds:uri="http://schemas.microsoft.com/sharepoint/v3/contenttype/forms"/>
  </ds:schemaRefs>
</ds:datastoreItem>
</file>

<file path=customXml/itemProps2.xml><?xml version="1.0" encoding="utf-8"?>
<ds:datastoreItem xmlns:ds="http://schemas.openxmlformats.org/officeDocument/2006/customXml" ds:itemID="{297C85AA-C9CD-4C87-83DC-94FC9D823D30}">
  <ds:schemaRefs>
    <ds:schemaRef ds:uri="http://www.w3.org/XML/1998/namespace"/>
    <ds:schemaRef ds:uri="http://purl.org/dc/elements/1.1/"/>
    <ds:schemaRef ds:uri="http://purl.org/dc/terms/"/>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A441627-7C4F-45D3-99A7-BA0494560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250</TotalTime>
  <Words>1255</Words>
  <Application>Microsoft Office PowerPoint</Application>
  <PresentationFormat>Breedbeeld</PresentationFormat>
  <Paragraphs>113</Paragraphs>
  <Slides>20</Slides>
  <Notes>3</Notes>
  <HiddenSlides>0</HiddenSlides>
  <MMClips>4</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Open Sans</vt:lpstr>
      <vt:lpstr>Helicon thema</vt:lpstr>
      <vt:lpstr>De wereld en ik</vt:lpstr>
      <vt:lpstr>PowerPoint-presentatie</vt:lpstr>
      <vt:lpstr>Nieuws</vt:lpstr>
      <vt:lpstr>Rivieren</vt:lpstr>
      <vt:lpstr>Ontstaan delta</vt:lpstr>
      <vt:lpstr>Lengteprofiel van een rivier</vt:lpstr>
      <vt:lpstr>PowerPoint-presentatie</vt:lpstr>
      <vt:lpstr>Waterkeringen &amp; Deltawerken</vt:lpstr>
      <vt:lpstr>Waarom waterkeringen en deltawerken?</vt:lpstr>
      <vt:lpstr>Watersnoodramp 1953</vt:lpstr>
      <vt:lpstr>De Watersnoodramp </vt:lpstr>
      <vt:lpstr>De dijken breken </vt:lpstr>
      <vt:lpstr>PowerPoint-presentatie</vt:lpstr>
      <vt:lpstr>Waarom waterkeringen?</vt:lpstr>
      <vt:lpstr>Spelletje ken je Kering</vt:lpstr>
      <vt:lpstr>Spelletje ken je Kering</vt:lpstr>
      <vt:lpstr>Keringen Sluizen en Dammen</vt:lpstr>
      <vt:lpstr>Terugkijk op besluitvorming Deltawet</vt:lpstr>
      <vt:lpstr>Gevolgen van een mogelijk nieuwe ramp….</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Stijn Weijermars</cp:lastModifiedBy>
  <cp:revision>4</cp:revision>
  <cp:lastPrinted>2017-09-07T09:56:36Z</cp:lastPrinted>
  <dcterms:created xsi:type="dcterms:W3CDTF">2015-02-09T20:38:33Z</dcterms:created>
  <dcterms:modified xsi:type="dcterms:W3CDTF">2019-12-04T09:29:29Z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0x010100C1FADF7D1B988245B1414887988CB676</vt:lpwstr>
  </property>
</Properties>
</file>